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9" r:id="rId2"/>
    <p:sldId id="288" r:id="rId3"/>
  </p:sldIdLst>
  <p:sldSz cx="6858000" cy="9144000" type="screen4x3"/>
  <p:notesSz cx="6808788" cy="9940925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AA1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75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332" y="-72"/>
      </p:cViewPr>
      <p:guideLst>
        <p:guide orient="horz" pos="2880"/>
        <p:guide pos="211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37" y="0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799114-9352-471D-A41F-CFB6FB26C1A5}" type="datetimeFigureOut">
              <a:rPr lang="fr-FR"/>
              <a:pPr>
                <a:defRPr/>
              </a:pPr>
              <a:t>27/07/2016</a:t>
            </a:fld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6600" y="746125"/>
            <a:ext cx="27955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9" y="4721940"/>
            <a:ext cx="5447030" cy="447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37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21C62A-19E5-427F-BFBA-3FBEC27C8E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475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30413" y="750888"/>
            <a:ext cx="2779712" cy="3708400"/>
          </a:xfrm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229" y="4727119"/>
            <a:ext cx="4999416" cy="445960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30413" y="750888"/>
            <a:ext cx="2779712" cy="3708400"/>
          </a:xfrm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229" y="4727118"/>
            <a:ext cx="4999416" cy="445960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0818" y="1279288"/>
            <a:ext cx="5829300" cy="196003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0818" y="3616876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1247" y="3393017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1247" y="3393017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342901" y="2133601"/>
            <a:ext cx="6280547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3" descr="bandeau haut ENDEL PPT.png"/>
          <p:cNvPicPr>
            <a:picLocks noChangeAspect="1"/>
          </p:cNvPicPr>
          <p:nvPr userDrawn="1"/>
        </p:nvPicPr>
        <p:blipFill>
          <a:blip r:embed="rId7" cstate="print"/>
          <a:srcRect t="37900"/>
          <a:stretch>
            <a:fillRect/>
          </a:stretch>
        </p:blipFill>
        <p:spPr bwMode="auto">
          <a:xfrm flipV="1">
            <a:off x="0" y="8601075"/>
            <a:ext cx="6858000" cy="54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 3" descr="bandeau haut ENDEL PPT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68580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 Box 9"/>
          <p:cNvSpPr txBox="1">
            <a:spLocks noChangeArrowheads="1"/>
          </p:cNvSpPr>
          <p:nvPr userDrawn="1"/>
        </p:nvSpPr>
        <p:spPr bwMode="auto">
          <a:xfrm>
            <a:off x="6353589" y="8928556"/>
            <a:ext cx="48536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defTabSz="914400">
              <a:spcBef>
                <a:spcPct val="50000"/>
              </a:spcBef>
              <a:defRPr/>
            </a:pPr>
            <a:r>
              <a:rPr lang="fr-FR" sz="700" i="1" dirty="0" err="1" smtClean="0">
                <a:solidFill>
                  <a:schemeClr val="bg1"/>
                </a:solidFill>
                <a:cs typeface="Arial" charset="0"/>
              </a:rPr>
              <a:t>CRo</a:t>
            </a:r>
            <a:endParaRPr lang="fr-FR" sz="700" i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" name="ZoneTexte 7"/>
          <p:cNvSpPr txBox="1"/>
          <p:nvPr userDrawn="1"/>
        </p:nvSpPr>
        <p:spPr>
          <a:xfrm>
            <a:off x="0" y="8928556"/>
            <a:ext cx="48291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7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document est la propriété</a:t>
            </a:r>
            <a:r>
              <a:rPr lang="fr-FR" sz="700" b="0" i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ENDEL ENGIE. Il ne pourra, sans autorisation écrite être utilisé ou communiqué à des tiers.</a:t>
            </a:r>
            <a:endParaRPr lang="fr-FR" sz="700" b="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Image 9" descr="ENGIE_endel_solid_MONO_WHITE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065373" y="211827"/>
            <a:ext cx="1647672" cy="6358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://www.lebonprotection.com/admin/images/produit/29_img1_1354475050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image" Target="../media/image6.jpeg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5" Type="http://schemas.openxmlformats.org/officeDocument/2006/relationships/image" Target="../media/image18.jpeg"/><Relationship Id="rId23" Type="http://schemas.openxmlformats.org/officeDocument/2006/relationships/image" Target="../media/image26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524" y="141405"/>
            <a:ext cx="4772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b="1" spc="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FICHE EPI–</a:t>
            </a:r>
            <a:r>
              <a:rPr lang="fr-FR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GAXXX - </a:t>
            </a:r>
            <a:r>
              <a:rPr lang="fr-FR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Ind</a:t>
            </a:r>
            <a:r>
              <a:rPr lang="fr-FR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. A</a:t>
            </a:r>
            <a:endParaRPr lang="fr-FR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" y="417978"/>
            <a:ext cx="478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u="sng" spc="3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Protection des Mains</a:t>
            </a:r>
            <a:endParaRPr lang="fr-FR" sz="2400" b="1" u="sng" spc="3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-1" y="967600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b="1" u="sng" spc="300" dirty="0">
                <a:solidFill>
                  <a:srgbClr val="1F497D"/>
                </a:solidFill>
              </a:rPr>
              <a:t>Pr Gants </a:t>
            </a:r>
            <a:r>
              <a:rPr lang="fr-FR" b="1" u="sng" spc="300" dirty="0" smtClean="0">
                <a:solidFill>
                  <a:srgbClr val="1F497D"/>
                </a:solidFill>
              </a:rPr>
              <a:t>Manutention</a:t>
            </a:r>
            <a:r>
              <a:rPr lang="fr-FR" sz="2400" b="1" u="sng" dirty="0" smtClean="0">
                <a:solidFill>
                  <a:srgbClr val="1F497D"/>
                </a:solidFill>
                <a:ea typeface="ＭＳ Ｐゴシック"/>
              </a:rPr>
              <a:t>– </a:t>
            </a:r>
            <a:r>
              <a:rPr lang="fr-FR" sz="2400" b="1" u="sng" spc="300" dirty="0" smtClean="0">
                <a:solidFill>
                  <a:srgbClr val="1F497D"/>
                </a:solidFill>
                <a:ea typeface="ＭＳ Ｐゴシック"/>
              </a:rPr>
              <a:t>GMS/7/ELC</a:t>
            </a:r>
            <a:endParaRPr lang="fr-FR" sz="2400" b="1" u="sng" spc="300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104775" y="1438274"/>
            <a:ext cx="3257550" cy="2838450"/>
          </a:xfrm>
          <a:prstGeom prst="roundRect">
            <a:avLst>
              <a:gd name="adj" fmla="val 3244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34165" y="4405126"/>
            <a:ext cx="5890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Type et Niveau de Protection</a:t>
            </a:r>
            <a:endParaRPr lang="fr-FR" sz="1000" i="1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04774" y="4429124"/>
            <a:ext cx="6630852" cy="1314451"/>
          </a:xfrm>
          <a:prstGeom prst="roundRect">
            <a:avLst>
              <a:gd name="adj" fmla="val 7247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834164" y="4648972"/>
            <a:ext cx="0" cy="1075552"/>
          </a:xfrm>
          <a:prstGeom prst="line">
            <a:avLst/>
          </a:prstGeom>
          <a:ln w="9525">
            <a:solidFill>
              <a:schemeClr val="tx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10264" y="4405126"/>
            <a:ext cx="723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Normes</a:t>
            </a:r>
            <a:endParaRPr lang="fr-FR" sz="1000" i="1" dirty="0">
              <a:solidFill>
                <a:srgbClr val="1F497D"/>
              </a:solidFill>
              <a:ea typeface="ＭＳ Ｐゴシック"/>
            </a:endParaRPr>
          </a:p>
        </p:txBody>
      </p:sp>
      <p:grpSp>
        <p:nvGrpSpPr>
          <p:cNvPr id="4" name="Groupe 55"/>
          <p:cNvGrpSpPr/>
          <p:nvPr/>
        </p:nvGrpSpPr>
        <p:grpSpPr>
          <a:xfrm>
            <a:off x="3478076" y="1438274"/>
            <a:ext cx="3257550" cy="2838450"/>
            <a:chOff x="3478076" y="1704974"/>
            <a:chExt cx="3257550" cy="2838450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3478076" y="1704974"/>
              <a:ext cx="3257550" cy="2838450"/>
            </a:xfrm>
            <a:prstGeom prst="roundRect">
              <a:avLst>
                <a:gd name="adj" fmla="val 3244"/>
              </a:avLst>
            </a:prstGeom>
            <a:noFill/>
            <a:ln>
              <a:solidFill>
                <a:schemeClr val="tx2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prstClr val="white"/>
                </a:solidFill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3478076" y="1714499"/>
              <a:ext cx="1617799" cy="276999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u="sng" dirty="0" smtClean="0">
                  <a:solidFill>
                    <a:srgbClr val="1F497D"/>
                  </a:solidFill>
                  <a:ea typeface="ＭＳ Ｐゴシック"/>
                </a:rPr>
                <a:t>Préconisation métier</a:t>
              </a:r>
              <a:endParaRPr lang="fr-FR" sz="1200" b="1" u="sng" dirty="0">
                <a:solidFill>
                  <a:srgbClr val="1F497D"/>
                </a:solidFill>
                <a:ea typeface="ＭＳ Ｐゴシック"/>
              </a:endParaRPr>
            </a:p>
          </p:txBody>
        </p:sp>
        <p:cxnSp>
          <p:nvCxnSpPr>
            <p:cNvPr id="30" name="Connecteur droit 29"/>
            <p:cNvCxnSpPr>
              <a:stCxn id="33" idx="0"/>
              <a:endCxn id="33" idx="2"/>
            </p:cNvCxnSpPr>
            <p:nvPr/>
          </p:nvCxnSpPr>
          <p:spPr>
            <a:xfrm>
              <a:off x="5106851" y="1704974"/>
              <a:ext cx="0" cy="2838450"/>
            </a:xfrm>
            <a:prstGeom prst="line">
              <a:avLst/>
            </a:prstGeom>
            <a:ln w="9525">
              <a:solidFill>
                <a:schemeClr val="tx2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ZoneTexte 36"/>
            <p:cNvSpPr txBox="1"/>
            <p:nvPr/>
          </p:nvSpPr>
          <p:spPr>
            <a:xfrm>
              <a:off x="5095876" y="1714499"/>
              <a:ext cx="1628775" cy="276999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u="sng" dirty="0" smtClean="0">
                  <a:solidFill>
                    <a:srgbClr val="1F497D"/>
                  </a:solidFill>
                  <a:ea typeface="ＭＳ Ｐゴシック"/>
                </a:rPr>
                <a:t>Typologie de travaux</a:t>
              </a:r>
              <a:endParaRPr lang="fr-FR" sz="1200" b="1" u="sng" dirty="0">
                <a:solidFill>
                  <a:srgbClr val="1F497D"/>
                </a:solidFill>
                <a:ea typeface="ＭＳ Ｐゴシック"/>
              </a:endParaRPr>
            </a:p>
          </p:txBody>
        </p:sp>
      </p:grpSp>
      <p:sp>
        <p:nvSpPr>
          <p:cNvPr id="16" name="Rectangle à coins arrondis 15"/>
          <p:cNvSpPr/>
          <p:nvPr/>
        </p:nvSpPr>
        <p:spPr>
          <a:xfrm>
            <a:off x="4557324" y="5935450"/>
            <a:ext cx="2129227" cy="1300845"/>
          </a:xfrm>
          <a:prstGeom prst="roundRect">
            <a:avLst>
              <a:gd name="adj" fmla="val 7972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4557325" y="5906875"/>
            <a:ext cx="2127084" cy="46166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Conditions environnementales d’utilisation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58" name="Rectangle à coins arrondis 57"/>
          <p:cNvSpPr/>
          <p:nvPr/>
        </p:nvSpPr>
        <p:spPr>
          <a:xfrm>
            <a:off x="104774" y="5886450"/>
            <a:ext cx="6628709" cy="2562225"/>
          </a:xfrm>
          <a:prstGeom prst="roundRect">
            <a:avLst>
              <a:gd name="adj" fmla="val 7247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04775" y="5879177"/>
            <a:ext cx="4450407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Descriptif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555182" y="7463353"/>
            <a:ext cx="2129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De </a:t>
            </a:r>
            <a:r>
              <a:rPr lang="fr-FR" sz="1200" b="1" i="1" dirty="0" smtClean="0">
                <a:solidFill>
                  <a:prstClr val="black"/>
                </a:solidFill>
                <a:ea typeface="ＭＳ Ｐゴシック"/>
              </a:rPr>
              <a:t>8 </a:t>
            </a: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à </a:t>
            </a:r>
            <a:r>
              <a:rPr lang="fr-FR" sz="1200" b="1" i="1" dirty="0" smtClean="0">
                <a:solidFill>
                  <a:prstClr val="black"/>
                </a:solidFill>
                <a:ea typeface="ＭＳ Ｐゴシック"/>
              </a:rPr>
              <a:t>11</a:t>
            </a:r>
            <a:endParaRPr lang="fr-FR" sz="1200" b="1" i="1" dirty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138136" y="4405126"/>
            <a:ext cx="578440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Cat. EPI</a:t>
            </a:r>
            <a:endParaRPr lang="fr-FR" sz="1000" i="1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6157186" y="4857093"/>
            <a:ext cx="578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i="1" dirty="0" smtClean="0">
                <a:solidFill>
                  <a:srgbClr val="1F497D"/>
                </a:solidFill>
                <a:ea typeface="ＭＳ Ｐゴシック"/>
              </a:rPr>
              <a:t>2</a:t>
            </a:r>
          </a:p>
        </p:txBody>
      </p:sp>
      <p:cxnSp>
        <p:nvCxnSpPr>
          <p:cNvPr id="71" name="Connecteur droit 70"/>
          <p:cNvCxnSpPr/>
          <p:nvPr/>
        </p:nvCxnSpPr>
        <p:spPr>
          <a:xfrm>
            <a:off x="6128611" y="4663075"/>
            <a:ext cx="0" cy="1075552"/>
          </a:xfrm>
          <a:prstGeom prst="line">
            <a:avLst/>
          </a:prstGeom>
          <a:ln w="9525">
            <a:solidFill>
              <a:schemeClr val="tx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4557326" y="7266959"/>
            <a:ext cx="2120414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Gamme de Tailles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72" name="Rectangle à coins arrondis 71"/>
          <p:cNvSpPr/>
          <p:nvPr/>
        </p:nvSpPr>
        <p:spPr>
          <a:xfrm>
            <a:off x="4555182" y="7288902"/>
            <a:ext cx="2129227" cy="451450"/>
          </a:xfrm>
          <a:prstGeom prst="roundRect">
            <a:avLst>
              <a:gd name="adj" fmla="val 21790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4555182" y="7782670"/>
            <a:ext cx="2122558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Conditionnement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73" name="Rectangle à coins arrondis 72"/>
          <p:cNvSpPr/>
          <p:nvPr/>
        </p:nvSpPr>
        <p:spPr>
          <a:xfrm>
            <a:off x="4557325" y="7812360"/>
            <a:ext cx="2129227" cy="588689"/>
          </a:xfrm>
          <a:prstGeom prst="roundRect">
            <a:avLst>
              <a:gd name="adj" fmla="val 16100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prstClr val="white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110264" y="6084168"/>
            <a:ext cx="4444918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Gant </a:t>
            </a:r>
            <a:r>
              <a:rPr lang="fr-FR" sz="1100" i="1" dirty="0">
                <a:solidFill>
                  <a:prstClr val="black"/>
                </a:solidFill>
              </a:rPr>
              <a:t> </a:t>
            </a:r>
            <a:r>
              <a:rPr lang="fr-FR" sz="1100" i="1" dirty="0" smtClean="0">
                <a:solidFill>
                  <a:prstClr val="black"/>
                </a:solidFill>
              </a:rPr>
              <a:t>en </a:t>
            </a: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fleur de bovin traitée hydrofuge</a:t>
            </a:r>
            <a:endParaRPr lang="fr-FR" sz="1100" i="1" dirty="0">
              <a:solidFill>
                <a:prstClr val="black"/>
              </a:solidFill>
              <a:ea typeface="ＭＳ Ｐゴシック"/>
            </a:endParaRP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Serrage par ruban auto agrippant sur le dos de la main</a:t>
            </a: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</a:rPr>
              <a:t>Manchette 10 cm en croûte de bovin</a:t>
            </a: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</a:rPr>
              <a:t>Coloris </a:t>
            </a:r>
            <a:r>
              <a:rPr lang="fr-FR" sz="1100" i="1" dirty="0" smtClean="0">
                <a:solidFill>
                  <a:prstClr val="black"/>
                </a:solidFill>
              </a:rPr>
              <a:t>: </a:t>
            </a:r>
            <a:r>
              <a:rPr lang="fr-FR" sz="1100" i="1" dirty="0" smtClean="0">
                <a:solidFill>
                  <a:prstClr val="black"/>
                </a:solidFill>
              </a:rPr>
              <a:t>Paille</a:t>
            </a:r>
            <a:endParaRPr lang="fr-FR" sz="1100" i="1" dirty="0">
              <a:solidFill>
                <a:prstClr val="black"/>
              </a:solidFill>
              <a:ea typeface="ＭＳ Ｐゴシック"/>
            </a:endParaRPr>
          </a:p>
          <a:p>
            <a:pPr defTabSz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sz="1100" i="1" dirty="0" smtClean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16632" y="7247329"/>
            <a:ext cx="4450407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Avantages / Entretien / Stockage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676900" y="80264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812893" y="7956376"/>
            <a:ext cx="1664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Par sachet de </a:t>
            </a:r>
            <a:r>
              <a:rPr lang="fr-FR" sz="1200" b="1" i="1" dirty="0" smtClean="0">
                <a:solidFill>
                  <a:prstClr val="black"/>
                </a:solidFill>
                <a:ea typeface="ＭＳ Ｐゴシック"/>
              </a:rPr>
              <a:t>10 </a:t>
            </a: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paires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à la taille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116632" y="7454979"/>
            <a:ext cx="44449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</a:rPr>
              <a:t>Bonne souplesse et résistance</a:t>
            </a:r>
            <a:endParaRPr lang="fr-FR" sz="1100" i="1" dirty="0" smtClean="0">
              <a:solidFill>
                <a:prstClr val="black"/>
              </a:solidFill>
              <a:ea typeface="ＭＳ Ｐゴシック"/>
            </a:endParaRP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Bonne étanchéité à l’humidité, aux huiles et aux graisses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r-FR" sz="1100" i="1" dirty="0" smtClean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00025" y="4761843"/>
            <a:ext cx="524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solidFill>
                  <a:srgbClr val="002060"/>
                </a:solidFill>
                <a:ea typeface="ＭＳ Ｐゴシック"/>
              </a:rPr>
              <a:t>EN420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solidFill>
                  <a:srgbClr val="002060"/>
                </a:solidFill>
                <a:ea typeface="ＭＳ Ｐゴシック"/>
              </a:rPr>
              <a:t>EN388</a:t>
            </a:r>
            <a:endParaRPr lang="fr-FR" sz="900" i="1" dirty="0">
              <a:solidFill>
                <a:srgbClr val="002060"/>
              </a:solidFill>
              <a:ea typeface="ＭＳ Ｐゴシック"/>
            </a:endParaRPr>
          </a:p>
        </p:txBody>
      </p:sp>
      <p:sp>
        <p:nvSpPr>
          <p:cNvPr id="49" name="ZoneTexte 1"/>
          <p:cNvSpPr txBox="1"/>
          <p:nvPr/>
        </p:nvSpPr>
        <p:spPr>
          <a:xfrm>
            <a:off x="1765945" y="4817416"/>
            <a:ext cx="9772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r>
              <a:rPr lang="fr-FR" sz="1050" b="1" i="1" dirty="0" smtClean="0">
                <a:solidFill>
                  <a:srgbClr val="FF0000"/>
                </a:solidFill>
              </a:rPr>
              <a:t>3</a:t>
            </a:r>
            <a:r>
              <a:rPr lang="fr-FR" sz="800" i="1" dirty="0" smtClean="0">
                <a:solidFill>
                  <a:prstClr val="black"/>
                </a:solidFill>
              </a:rPr>
              <a:t> </a:t>
            </a:r>
            <a:r>
              <a:rPr lang="fr-FR" sz="800" i="1" dirty="0" smtClean="0">
                <a:solidFill>
                  <a:prstClr val="black"/>
                </a:solidFill>
              </a:rPr>
              <a:t>à </a:t>
            </a:r>
            <a:r>
              <a:rPr lang="fr-FR" sz="800" i="1" dirty="0" smtClean="0">
                <a:solidFill>
                  <a:prstClr val="black"/>
                </a:solidFill>
              </a:rPr>
              <a:t>l’abrasion</a:t>
            </a:r>
            <a:endParaRPr lang="fr-FR" sz="800" dirty="0" smtClean="0">
              <a:solidFill>
                <a:prstClr val="black"/>
              </a:solidFill>
            </a:endParaRP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1</a:t>
            </a:r>
            <a:r>
              <a:rPr lang="fr-FR" sz="800" i="1" dirty="0" smtClean="0">
                <a:solidFill>
                  <a:prstClr val="black"/>
                </a:solidFill>
              </a:rPr>
              <a:t> </a:t>
            </a:r>
            <a:r>
              <a:rPr lang="fr-FR" sz="800" i="1" dirty="0" smtClean="0">
                <a:solidFill>
                  <a:prstClr val="black"/>
                </a:solidFill>
              </a:rPr>
              <a:t>à la coupure</a:t>
            </a: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2</a:t>
            </a:r>
            <a:r>
              <a:rPr lang="fr-FR" sz="800" i="1" dirty="0" smtClean="0">
                <a:solidFill>
                  <a:prstClr val="black"/>
                </a:solidFill>
              </a:rPr>
              <a:t> </a:t>
            </a:r>
            <a:r>
              <a:rPr lang="fr-FR" sz="800" i="1" dirty="0" smtClean="0">
                <a:solidFill>
                  <a:prstClr val="black"/>
                </a:solidFill>
              </a:rPr>
              <a:t>à la déchirure</a:t>
            </a: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2</a:t>
            </a:r>
            <a:r>
              <a:rPr lang="fr-FR" sz="800" i="1" dirty="0" smtClean="0">
                <a:solidFill>
                  <a:prstClr val="black"/>
                </a:solidFill>
              </a:rPr>
              <a:t> </a:t>
            </a:r>
            <a:r>
              <a:rPr lang="fr-FR" sz="800" i="1" dirty="0" smtClean="0">
                <a:solidFill>
                  <a:prstClr val="black"/>
                </a:solidFill>
              </a:rPr>
              <a:t>à la perforation</a:t>
            </a:r>
            <a:endParaRPr lang="fr-FR" sz="800" i="1" dirty="0">
              <a:solidFill>
                <a:prstClr val="black"/>
              </a:solidFill>
            </a:endParaRPr>
          </a:p>
        </p:txBody>
      </p:sp>
      <p:pic>
        <p:nvPicPr>
          <p:cNvPr id="82" name="Image 81" descr="Protection Mecaniq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3182" y="4914226"/>
            <a:ext cx="645882" cy="648072"/>
          </a:xfrm>
          <a:prstGeom prst="rect">
            <a:avLst/>
          </a:prstGeom>
        </p:spPr>
      </p:pic>
      <p:sp>
        <p:nvSpPr>
          <p:cNvPr id="83" name="ZoneTexte 82"/>
          <p:cNvSpPr txBox="1"/>
          <p:nvPr/>
        </p:nvSpPr>
        <p:spPr>
          <a:xfrm>
            <a:off x="1093787" y="4639078"/>
            <a:ext cx="639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solidFill>
                  <a:srgbClr val="1F497D"/>
                </a:solidFill>
                <a:ea typeface="ＭＳ Ｐゴシック"/>
              </a:rPr>
              <a:t>EN388</a:t>
            </a:r>
          </a:p>
        </p:txBody>
      </p:sp>
      <p:pic>
        <p:nvPicPr>
          <p:cNvPr id="1032" name="Picture 8" descr="GMS/7/ELC">
            <a:hlinkClick r:id="rId4" tooltip="GMS/7/ELC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52"/>
          <a:stretch/>
        </p:blipFill>
        <p:spPr bwMode="auto">
          <a:xfrm>
            <a:off x="247650" y="1620024"/>
            <a:ext cx="2986228" cy="244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ZoneTexte 53"/>
          <p:cNvSpPr txBox="1"/>
          <p:nvPr/>
        </p:nvSpPr>
        <p:spPr>
          <a:xfrm>
            <a:off x="3629025" y="1818618"/>
            <a:ext cx="14197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solidFill>
                  <a:srgbClr val="002060"/>
                </a:solidFill>
              </a:rPr>
              <a:t>Manutention générale</a:t>
            </a:r>
            <a:endParaRPr lang="fr-FR" sz="900" i="1" dirty="0">
              <a:solidFill>
                <a:srgbClr val="002060"/>
              </a:solidFill>
              <a:ea typeface="ＭＳ Ｐゴシック"/>
            </a:endParaRPr>
          </a:p>
        </p:txBody>
      </p:sp>
      <p:sp>
        <p:nvSpPr>
          <p:cNvPr id="55" name="Rectangle à coins arrondis 54"/>
          <p:cNvSpPr/>
          <p:nvPr/>
        </p:nvSpPr>
        <p:spPr>
          <a:xfrm>
            <a:off x="3501009" y="3347864"/>
            <a:ext cx="1584176" cy="864097"/>
          </a:xfrm>
          <a:prstGeom prst="roundRect">
            <a:avLst>
              <a:gd name="adj" fmla="val 7972"/>
            </a:avLst>
          </a:prstGeom>
          <a:noFill/>
          <a:ln>
            <a:solidFill>
              <a:srgbClr val="C00000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3459442" y="3347864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800" b="1" u="sng" dirty="0" smtClean="0">
                <a:solidFill>
                  <a:srgbClr val="C00000"/>
                </a:solidFill>
                <a:ea typeface="ＭＳ Ｐゴシック"/>
              </a:rPr>
              <a:t>Non adaptés pour :</a:t>
            </a:r>
          </a:p>
          <a:p>
            <a:pPr defTabSz="4572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800" b="1" dirty="0" smtClean="0">
                <a:solidFill>
                  <a:srgbClr val="C00000"/>
                </a:solidFill>
                <a:ea typeface="ＭＳ Ｐゴシック"/>
              </a:rPr>
              <a:t> Risques thermiques </a:t>
            </a:r>
          </a:p>
          <a:p>
            <a:pPr defTabSz="4572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800" b="1" dirty="0" smtClean="0">
                <a:solidFill>
                  <a:srgbClr val="C00000"/>
                </a:solidFill>
                <a:ea typeface="ＭＳ Ｐゴシック"/>
              </a:rPr>
              <a:t>ou chimiques. </a:t>
            </a: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780" y="3365678"/>
            <a:ext cx="216024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15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524" y="141405"/>
            <a:ext cx="4772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spc="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FICHE EPI – ANNEXE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" y="417978"/>
            <a:ext cx="478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Pictogrammes</a:t>
            </a:r>
            <a:endParaRPr lang="fr-FR" b="1" u="sng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86" name="Groupe 85"/>
          <p:cNvGrpSpPr/>
          <p:nvPr/>
        </p:nvGrpSpPr>
        <p:grpSpPr>
          <a:xfrm>
            <a:off x="493310" y="1387791"/>
            <a:ext cx="639624" cy="945120"/>
            <a:chOff x="493310" y="1387791"/>
            <a:chExt cx="639624" cy="945120"/>
          </a:xfrm>
        </p:grpSpPr>
        <p:pic>
          <p:nvPicPr>
            <p:cNvPr id="26" name="Image 25" descr="Protection Mecanique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3310" y="1387791"/>
              <a:ext cx="639624" cy="641792"/>
            </a:xfrm>
            <a:prstGeom prst="rect">
              <a:avLst/>
            </a:prstGeom>
          </p:spPr>
        </p:pic>
        <p:sp>
          <p:nvSpPr>
            <p:cNvPr id="22" name="ZoneTexte 21"/>
            <p:cNvSpPr txBox="1"/>
            <p:nvPr/>
          </p:nvSpPr>
          <p:spPr>
            <a:xfrm>
              <a:off x="493310" y="20251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grpSp>
        <p:nvGrpSpPr>
          <p:cNvPr id="94" name="Groupe 93"/>
          <p:cNvGrpSpPr/>
          <p:nvPr/>
        </p:nvGrpSpPr>
        <p:grpSpPr>
          <a:xfrm>
            <a:off x="493310" y="2883768"/>
            <a:ext cx="641617" cy="695235"/>
            <a:chOff x="493310" y="3169518"/>
            <a:chExt cx="641617" cy="695235"/>
          </a:xfrm>
        </p:grpSpPr>
        <p:pic>
          <p:nvPicPr>
            <p:cNvPr id="45" name="Image 44" descr="Milieu sec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4411" y="3169518"/>
              <a:ext cx="474990" cy="478222"/>
            </a:xfrm>
            <a:prstGeom prst="rect">
              <a:avLst/>
            </a:prstGeom>
          </p:spPr>
        </p:pic>
        <p:sp>
          <p:nvSpPr>
            <p:cNvPr id="48" name="ZoneTexte 47"/>
            <p:cNvSpPr txBox="1"/>
            <p:nvPr/>
          </p:nvSpPr>
          <p:spPr>
            <a:xfrm>
              <a:off x="493310" y="3618532"/>
              <a:ext cx="641617" cy="24622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21AA16"/>
                  </a:solidFill>
                  <a:latin typeface="+mn-lt"/>
                </a:rPr>
                <a:t>Milieu Sec</a:t>
              </a:r>
              <a:endParaRPr lang="fr-FR" sz="1000" b="1" dirty="0">
                <a:solidFill>
                  <a:srgbClr val="21AA16"/>
                </a:solidFill>
                <a:latin typeface="+mn-lt"/>
              </a:endParaRPr>
            </a:p>
          </p:txBody>
        </p:sp>
      </p:grpSp>
      <p:grpSp>
        <p:nvGrpSpPr>
          <p:cNvPr id="91" name="Groupe 90"/>
          <p:cNvGrpSpPr/>
          <p:nvPr/>
        </p:nvGrpSpPr>
        <p:grpSpPr>
          <a:xfrm>
            <a:off x="2691570" y="7583254"/>
            <a:ext cx="1465400" cy="579671"/>
            <a:chOff x="2691570" y="6144979"/>
            <a:chExt cx="1465400" cy="579671"/>
          </a:xfrm>
        </p:grpSpPr>
        <p:pic>
          <p:nvPicPr>
            <p:cNvPr id="52" name="Image 51" descr="Travaux precision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91570" y="6144979"/>
              <a:ext cx="577713" cy="579671"/>
            </a:xfrm>
            <a:prstGeom prst="rect">
              <a:avLst/>
            </a:prstGeom>
          </p:spPr>
        </p:pic>
        <p:sp>
          <p:nvSpPr>
            <p:cNvPr id="53" name="ZoneTexte 52"/>
            <p:cNvSpPr txBox="1"/>
            <p:nvPr/>
          </p:nvSpPr>
          <p:spPr>
            <a:xfrm>
              <a:off x="3295347" y="6187625"/>
              <a:ext cx="861623" cy="46166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Travaux de</a:t>
              </a:r>
            </a:p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Précision</a:t>
              </a:r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561067" y="7585212"/>
            <a:ext cx="1465400" cy="577713"/>
            <a:chOff x="5297351" y="2717937"/>
            <a:chExt cx="1465400" cy="577713"/>
          </a:xfrm>
        </p:grpSpPr>
        <p:pic>
          <p:nvPicPr>
            <p:cNvPr id="54" name="Image 53" descr="Travaux polyvalents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297351" y="2717937"/>
              <a:ext cx="577713" cy="577713"/>
            </a:xfrm>
            <a:prstGeom prst="rect">
              <a:avLst/>
            </a:prstGeom>
          </p:spPr>
        </p:pic>
        <p:sp>
          <p:nvSpPr>
            <p:cNvPr id="55" name="ZoneTexte 54"/>
            <p:cNvSpPr txBox="1"/>
            <p:nvPr/>
          </p:nvSpPr>
          <p:spPr>
            <a:xfrm>
              <a:off x="5901128" y="2760048"/>
              <a:ext cx="861623" cy="46166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Travaux</a:t>
              </a:r>
            </a:p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Polyvalents</a:t>
              </a:r>
            </a:p>
          </p:txBody>
        </p:sp>
      </p:grpSp>
      <p:grpSp>
        <p:nvGrpSpPr>
          <p:cNvPr id="90" name="Groupe 89"/>
          <p:cNvGrpSpPr/>
          <p:nvPr/>
        </p:nvGrpSpPr>
        <p:grpSpPr>
          <a:xfrm>
            <a:off x="4781551" y="7583254"/>
            <a:ext cx="1448861" cy="577713"/>
            <a:chOff x="4781551" y="6144979"/>
            <a:chExt cx="1448861" cy="577713"/>
          </a:xfrm>
        </p:grpSpPr>
        <p:pic>
          <p:nvPicPr>
            <p:cNvPr id="56" name="Image 55" descr="Travaux lourds.jp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81551" y="6144979"/>
              <a:ext cx="577713" cy="577713"/>
            </a:xfrm>
            <a:prstGeom prst="rect">
              <a:avLst/>
            </a:prstGeom>
          </p:spPr>
        </p:pic>
        <p:sp>
          <p:nvSpPr>
            <p:cNvPr id="57" name="ZoneTexte 56"/>
            <p:cNvSpPr txBox="1"/>
            <p:nvPr/>
          </p:nvSpPr>
          <p:spPr>
            <a:xfrm>
              <a:off x="5368789" y="6189048"/>
              <a:ext cx="861623" cy="46166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Travaux</a:t>
              </a:r>
            </a:p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Lourds</a:t>
              </a:r>
            </a:p>
          </p:txBody>
        </p:sp>
      </p:grpSp>
      <p:grpSp>
        <p:nvGrpSpPr>
          <p:cNvPr id="93" name="Groupe 92"/>
          <p:cNvGrpSpPr/>
          <p:nvPr/>
        </p:nvGrpSpPr>
        <p:grpSpPr>
          <a:xfrm>
            <a:off x="1901982" y="2887000"/>
            <a:ext cx="641617" cy="848135"/>
            <a:chOff x="1901982" y="3172750"/>
            <a:chExt cx="641617" cy="848135"/>
          </a:xfrm>
        </p:grpSpPr>
        <p:pic>
          <p:nvPicPr>
            <p:cNvPr id="59" name="Image 58" descr="Milieu humide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986204" y="3172750"/>
              <a:ext cx="474990" cy="474990"/>
            </a:xfrm>
            <a:prstGeom prst="rect">
              <a:avLst/>
            </a:prstGeom>
          </p:spPr>
        </p:pic>
        <p:sp>
          <p:nvSpPr>
            <p:cNvPr id="65" name="ZoneTexte 64"/>
            <p:cNvSpPr txBox="1"/>
            <p:nvPr/>
          </p:nvSpPr>
          <p:spPr>
            <a:xfrm>
              <a:off x="1901982" y="3620775"/>
              <a:ext cx="641617" cy="40011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21AA16"/>
                  </a:solidFill>
                  <a:latin typeface="+mn-lt"/>
                </a:rPr>
                <a:t>Milieu Humide</a:t>
              </a:r>
              <a:endParaRPr lang="fr-FR" sz="1000" b="1" dirty="0">
                <a:solidFill>
                  <a:srgbClr val="21AA16"/>
                </a:solidFill>
                <a:latin typeface="+mn-lt"/>
              </a:endParaRPr>
            </a:p>
          </p:txBody>
        </p:sp>
      </p:grpSp>
      <p:grpSp>
        <p:nvGrpSpPr>
          <p:cNvPr id="92" name="Groupe 91"/>
          <p:cNvGrpSpPr/>
          <p:nvPr/>
        </p:nvGrpSpPr>
        <p:grpSpPr>
          <a:xfrm>
            <a:off x="3286124" y="2887000"/>
            <a:ext cx="775595" cy="844433"/>
            <a:chOff x="3286124" y="3172750"/>
            <a:chExt cx="775595" cy="844433"/>
          </a:xfrm>
        </p:grpSpPr>
        <p:pic>
          <p:nvPicPr>
            <p:cNvPr id="60" name="Image 59" descr="Contact avec liquide.jp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48680" y="3172750"/>
              <a:ext cx="474990" cy="476600"/>
            </a:xfrm>
            <a:prstGeom prst="rect">
              <a:avLst/>
            </a:prstGeom>
          </p:spPr>
        </p:pic>
        <p:sp>
          <p:nvSpPr>
            <p:cNvPr id="78" name="ZoneTexte 77"/>
            <p:cNvSpPr txBox="1"/>
            <p:nvPr/>
          </p:nvSpPr>
          <p:spPr>
            <a:xfrm>
              <a:off x="3286124" y="3617073"/>
              <a:ext cx="775595" cy="40011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21AA16"/>
                  </a:solidFill>
                  <a:latin typeface="+mn-lt"/>
                </a:rPr>
                <a:t>Contact avec Liquide</a:t>
              </a:r>
              <a:endParaRPr lang="fr-FR" sz="1000" b="1" dirty="0">
                <a:solidFill>
                  <a:srgbClr val="21AA16"/>
                </a:solidFill>
                <a:latin typeface="+mn-lt"/>
              </a:endParaRPr>
            </a:p>
          </p:txBody>
        </p:sp>
      </p:grpSp>
      <p:grpSp>
        <p:nvGrpSpPr>
          <p:cNvPr id="87" name="Groupe 86"/>
          <p:cNvGrpSpPr/>
          <p:nvPr/>
        </p:nvGrpSpPr>
        <p:grpSpPr>
          <a:xfrm>
            <a:off x="1819402" y="1391303"/>
            <a:ext cx="641792" cy="941608"/>
            <a:chOff x="1819402" y="1391303"/>
            <a:chExt cx="641792" cy="941608"/>
          </a:xfrm>
        </p:grpSpPr>
        <p:pic>
          <p:nvPicPr>
            <p:cNvPr id="80" name="Image 79" descr="Protection chaleur.jp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819402" y="1391303"/>
              <a:ext cx="641792" cy="641792"/>
            </a:xfrm>
            <a:prstGeom prst="rect">
              <a:avLst/>
            </a:prstGeom>
          </p:spPr>
        </p:pic>
        <p:sp>
          <p:nvSpPr>
            <p:cNvPr id="83" name="ZoneTexte 82"/>
            <p:cNvSpPr txBox="1"/>
            <p:nvPr/>
          </p:nvSpPr>
          <p:spPr>
            <a:xfrm>
              <a:off x="1819402" y="20251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3015687" y="1394814"/>
            <a:ext cx="636125" cy="938097"/>
            <a:chOff x="3015687" y="1394814"/>
            <a:chExt cx="636125" cy="938097"/>
          </a:xfrm>
        </p:grpSpPr>
        <p:pic>
          <p:nvPicPr>
            <p:cNvPr id="81" name="Image 80" descr="Protection Chimique.jp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015687" y="1394814"/>
              <a:ext cx="636125" cy="638281"/>
            </a:xfrm>
            <a:prstGeom prst="rect">
              <a:avLst/>
            </a:prstGeom>
          </p:spPr>
        </p:pic>
        <p:sp>
          <p:nvSpPr>
            <p:cNvPr id="84" name="ZoneTexte 83"/>
            <p:cNvSpPr txBox="1"/>
            <p:nvPr/>
          </p:nvSpPr>
          <p:spPr>
            <a:xfrm>
              <a:off x="3015687" y="20251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grpSp>
        <p:nvGrpSpPr>
          <p:cNvPr id="89" name="Groupe 88"/>
          <p:cNvGrpSpPr/>
          <p:nvPr/>
        </p:nvGrpSpPr>
        <p:grpSpPr>
          <a:xfrm>
            <a:off x="4285815" y="1391303"/>
            <a:ext cx="644909" cy="950508"/>
            <a:chOff x="4285815" y="1391303"/>
            <a:chExt cx="644909" cy="950508"/>
          </a:xfrm>
        </p:grpSpPr>
        <p:pic>
          <p:nvPicPr>
            <p:cNvPr id="82" name="Image 81" descr="Risque Coupures.jp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285815" y="1391303"/>
              <a:ext cx="644909" cy="642731"/>
            </a:xfrm>
            <a:prstGeom prst="rect">
              <a:avLst/>
            </a:prstGeom>
          </p:spPr>
        </p:pic>
        <p:sp>
          <p:nvSpPr>
            <p:cNvPr id="85" name="ZoneTexte 84"/>
            <p:cNvSpPr txBox="1"/>
            <p:nvPr/>
          </p:nvSpPr>
          <p:spPr>
            <a:xfrm>
              <a:off x="4285815" y="20340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pic>
        <p:nvPicPr>
          <p:cNvPr id="58" name="Image 57" descr="Encadrement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75339" y="5338967"/>
            <a:ext cx="648886" cy="564341"/>
          </a:xfrm>
          <a:prstGeom prst="rect">
            <a:avLst/>
          </a:prstGeom>
        </p:spPr>
      </p:pic>
      <p:pic>
        <p:nvPicPr>
          <p:cNvPr id="63" name="Image 62" descr="Logisticien1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60369" y="4452685"/>
            <a:ext cx="609355" cy="564315"/>
          </a:xfrm>
          <a:prstGeom prst="rect">
            <a:avLst/>
          </a:prstGeom>
        </p:spPr>
      </p:pic>
      <p:pic>
        <p:nvPicPr>
          <p:cNvPr id="64" name="Image 63" descr="Magasinier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43075" y="5367542"/>
            <a:ext cx="393322" cy="537959"/>
          </a:xfrm>
          <a:prstGeom prst="rect">
            <a:avLst/>
          </a:prstGeom>
        </p:spPr>
      </p:pic>
      <p:pic>
        <p:nvPicPr>
          <p:cNvPr id="69" name="Image 68" descr="Mecanicien 2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3310" y="4514537"/>
            <a:ext cx="791765" cy="476321"/>
          </a:xfrm>
          <a:prstGeom prst="rect">
            <a:avLst/>
          </a:prstGeom>
        </p:spPr>
      </p:pic>
      <p:pic>
        <p:nvPicPr>
          <p:cNvPr id="70" name="Image 69" descr="Picto cuir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12394" y="6440314"/>
            <a:ext cx="504825" cy="609600"/>
          </a:xfrm>
          <a:prstGeom prst="rect">
            <a:avLst/>
          </a:prstGeom>
        </p:spPr>
      </p:pic>
      <p:pic>
        <p:nvPicPr>
          <p:cNvPr id="71" name="Image 70" descr="Tuyauteur.jp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720484" y="4452685"/>
            <a:ext cx="537066" cy="542925"/>
          </a:xfrm>
          <a:prstGeom prst="rect">
            <a:avLst/>
          </a:prstGeom>
        </p:spPr>
      </p:pic>
      <p:pic>
        <p:nvPicPr>
          <p:cNvPr id="72" name="Image 71" descr="Usineur.jp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93310" y="5367407"/>
            <a:ext cx="803776" cy="590410"/>
          </a:xfrm>
          <a:prstGeom prst="rect">
            <a:avLst/>
          </a:prstGeom>
        </p:spPr>
      </p:pic>
      <p:pic>
        <p:nvPicPr>
          <p:cNvPr id="73" name="Image 72" descr="Monteur.jpg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623968" y="4514537"/>
            <a:ext cx="651277" cy="412843"/>
          </a:xfrm>
          <a:prstGeom prst="rect">
            <a:avLst/>
          </a:prstGeom>
        </p:spPr>
      </p:pic>
      <p:pic>
        <p:nvPicPr>
          <p:cNvPr id="79" name="Image 78" descr="Soudeur.jpg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781551" y="4447933"/>
            <a:ext cx="468669" cy="614973"/>
          </a:xfrm>
          <a:prstGeom prst="rect">
            <a:avLst/>
          </a:prstGeom>
        </p:spPr>
      </p:pic>
      <p:pic>
        <p:nvPicPr>
          <p:cNvPr id="51" name="Image 50" descr="Electricien2.jpg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923670" y="4452685"/>
            <a:ext cx="486582" cy="610221"/>
          </a:xfrm>
          <a:prstGeom prst="rect">
            <a:avLst/>
          </a:prstGeom>
        </p:spPr>
      </p:pic>
      <p:pic>
        <p:nvPicPr>
          <p:cNvPr id="61" name="Image 60" descr="Picto Textile.jpg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644807" y="6440314"/>
            <a:ext cx="514350" cy="514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145</Words>
  <Application>Microsoft Office PowerPoint</Application>
  <PresentationFormat>Affichage à l'écran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St John's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Bruno Fradin</dc:creator>
  <cp:lastModifiedBy>FIPROTEC REIMS</cp:lastModifiedBy>
  <cp:revision>186</cp:revision>
  <cp:lastPrinted>2016-07-27T13:50:28Z</cp:lastPrinted>
  <dcterms:created xsi:type="dcterms:W3CDTF">2012-05-23T11:28:55Z</dcterms:created>
  <dcterms:modified xsi:type="dcterms:W3CDTF">2016-07-27T13:56:11Z</dcterms:modified>
</cp:coreProperties>
</file>