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89" r:id="rId2"/>
    <p:sldId id="288" r:id="rId3"/>
  </p:sldIdLst>
  <p:sldSz cx="6858000" cy="9144000" type="screen4x3"/>
  <p:notesSz cx="6808788" cy="9940925"/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/>
        <a:cs typeface="ＭＳ Ｐゴシック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/>
        <a:cs typeface="ＭＳ Ｐゴシック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/>
        <a:cs typeface="ＭＳ Ｐゴシック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/>
        <a:cs typeface="ＭＳ Ｐゴシック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/>
        <a:cs typeface="ＭＳ Ｐゴシック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/>
        <a:cs typeface="ＭＳ Ｐゴシック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/>
        <a:cs typeface="ＭＳ Ｐゴシック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/>
        <a:cs typeface="ＭＳ Ｐゴシック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/>
        <a:cs typeface="ＭＳ Ｐゴシック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1AA16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375" autoAdjust="0"/>
    <p:restoredTop sz="94660"/>
  </p:normalViewPr>
  <p:slideViewPr>
    <p:cSldViewPr snapToGrid="0" snapToObjects="1">
      <p:cViewPr>
        <p:scale>
          <a:sx n="100" d="100"/>
          <a:sy n="100" d="100"/>
        </p:scale>
        <p:origin x="-1332" y="-72"/>
      </p:cViewPr>
      <p:guideLst>
        <p:guide orient="horz" pos="2880"/>
        <p:guide pos="211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475" cy="497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737" y="0"/>
            <a:ext cx="2950475" cy="497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8799114-9352-471D-A41F-CFB6FB26C1A5}" type="datetimeFigureOut">
              <a:rPr lang="fr-FR"/>
              <a:pPr>
                <a:defRPr/>
              </a:pPr>
              <a:t>27/07/2016</a:t>
            </a:fld>
            <a:endParaRPr lang="fr-FR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006600" y="746125"/>
            <a:ext cx="2795588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879" y="4721940"/>
            <a:ext cx="5447030" cy="4473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154"/>
            <a:ext cx="2950475" cy="497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737" y="9442154"/>
            <a:ext cx="2950475" cy="497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B21C62A-19E5-427F-BFBA-3FBEC27C8EB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34756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030413" y="750888"/>
            <a:ext cx="2779712" cy="3708400"/>
          </a:xfrm>
          <a:ln/>
        </p:spPr>
      </p:sp>
      <p:sp>
        <p:nvSpPr>
          <p:cNvPr id="92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5229" y="4727119"/>
            <a:ext cx="4999416" cy="4459609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030413" y="750888"/>
            <a:ext cx="2779712" cy="3708400"/>
          </a:xfrm>
          <a:ln/>
        </p:spPr>
      </p:sp>
      <p:sp>
        <p:nvSpPr>
          <p:cNvPr id="92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5229" y="4727118"/>
            <a:ext cx="4999416" cy="4459609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0818" y="1279288"/>
            <a:ext cx="5829300" cy="1960033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4000"/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70818" y="3616876"/>
            <a:ext cx="4800600" cy="23368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Cliquez pour modifier le style des sous-titres du masque</a:t>
            </a:r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1247" y="3393017"/>
            <a:ext cx="6172200" cy="15240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1247" y="3393017"/>
            <a:ext cx="6172200" cy="15240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342900" y="2133601"/>
            <a:ext cx="3028950" cy="603461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342901" y="2133601"/>
            <a:ext cx="6280547" cy="603461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3" descr="bandeau haut ENDEL PPT.png"/>
          <p:cNvPicPr>
            <a:picLocks noChangeAspect="1"/>
          </p:cNvPicPr>
          <p:nvPr userDrawn="1"/>
        </p:nvPicPr>
        <p:blipFill>
          <a:blip r:embed="rId7" cstate="print"/>
          <a:srcRect t="37900"/>
          <a:stretch>
            <a:fillRect/>
          </a:stretch>
        </p:blipFill>
        <p:spPr bwMode="auto">
          <a:xfrm flipV="1">
            <a:off x="0" y="8601075"/>
            <a:ext cx="6858000" cy="544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Image 3" descr="bandeau haut ENDEL PPT.png"/>
          <p:cNvPicPr>
            <a:picLocks noChangeAspect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1"/>
            <a:ext cx="6858000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5" name="Text Box 9"/>
          <p:cNvSpPr txBox="1">
            <a:spLocks noChangeArrowheads="1"/>
          </p:cNvSpPr>
          <p:nvPr userDrawn="1"/>
        </p:nvSpPr>
        <p:spPr bwMode="auto">
          <a:xfrm>
            <a:off x="6353589" y="8928556"/>
            <a:ext cx="485361" cy="200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 defTabSz="914400">
              <a:spcBef>
                <a:spcPct val="50000"/>
              </a:spcBef>
              <a:defRPr/>
            </a:pPr>
            <a:r>
              <a:rPr lang="fr-FR" sz="700" i="1" dirty="0" err="1" smtClean="0">
                <a:solidFill>
                  <a:schemeClr val="bg1"/>
                </a:solidFill>
                <a:cs typeface="Arial" charset="0"/>
              </a:rPr>
              <a:t>CRo</a:t>
            </a:r>
            <a:endParaRPr lang="fr-FR" sz="700" i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8" name="ZoneTexte 7"/>
          <p:cNvSpPr txBox="1"/>
          <p:nvPr userDrawn="1"/>
        </p:nvSpPr>
        <p:spPr>
          <a:xfrm>
            <a:off x="0" y="8928556"/>
            <a:ext cx="482917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FR" sz="700" b="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 document est la propriété</a:t>
            </a:r>
            <a:r>
              <a:rPr lang="fr-FR" sz="700" b="0" i="1" baseline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ENDEL ENGIE. Il ne pourra, sans autorisation écrite être utilisé ou communiqué à des tiers.</a:t>
            </a:r>
            <a:endParaRPr lang="fr-FR" sz="700" b="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" name="Image 9" descr="ENGIE_endel_solid_MONO_WHITE.png"/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5065373" y="211827"/>
            <a:ext cx="1647672" cy="63589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Helvetica Neue"/>
          <a:ea typeface="ＭＳ Ｐゴシック" charset="-128"/>
          <a:cs typeface="Helvetica Neue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Helvetica Neue" charset="0"/>
          <a:ea typeface="ＭＳ Ｐゴシック" charset="-128"/>
          <a:cs typeface="Helvetica Neue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Helvetica Neue" charset="0"/>
          <a:ea typeface="ＭＳ Ｐゴシック" charset="-128"/>
          <a:cs typeface="Helvetica Neue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Helvetica Neue" charset="0"/>
          <a:ea typeface="ＭＳ Ｐゴシック" charset="-128"/>
          <a:cs typeface="Helvetica Neue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Helvetica Neue" charset="0"/>
          <a:ea typeface="ＭＳ Ｐゴシック" charset="-128"/>
          <a:cs typeface="Helvetica Neue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Helvetica Neue" charset="0"/>
          <a:ea typeface="ＭＳ Ｐゴシック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Helvetica Neue" charset="0"/>
          <a:ea typeface="ＭＳ Ｐゴシック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Helvetica Neue" charset="0"/>
          <a:ea typeface="ＭＳ Ｐゴシック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Helvetica Neue" charset="0"/>
          <a:ea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Helvetica Neue"/>
          <a:ea typeface="ＭＳ Ｐゴシック" charset="-128"/>
          <a:cs typeface="Helvetica Neue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Helvetica Neue"/>
          <a:ea typeface="ＭＳ Ｐゴシック" charset="-128"/>
          <a:cs typeface="Helvetica Neue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Helvetica Neue"/>
          <a:ea typeface="ＭＳ Ｐゴシック" charset="-128"/>
          <a:cs typeface="Helvetica Neue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Helvetica Neue"/>
          <a:ea typeface="ＭＳ Ｐゴシック" charset="-128"/>
          <a:cs typeface="Helvetica Neue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Helvetica Neue"/>
          <a:ea typeface="ＭＳ Ｐゴシック" charset="-128"/>
          <a:cs typeface="Helvetica Neue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jpeg"/><Relationship Id="rId5" Type="http://schemas.openxmlformats.org/officeDocument/2006/relationships/hyperlink" Target="http://www.lebonprotection.com/admin/images/produit/92_img1_1354476897.jpg" TargetMode="Externa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13" Type="http://schemas.openxmlformats.org/officeDocument/2006/relationships/image" Target="../media/image16.jpeg"/><Relationship Id="rId18" Type="http://schemas.openxmlformats.org/officeDocument/2006/relationships/image" Target="../media/image21.jpeg"/><Relationship Id="rId3" Type="http://schemas.openxmlformats.org/officeDocument/2006/relationships/image" Target="../media/image6.jpeg"/><Relationship Id="rId21" Type="http://schemas.openxmlformats.org/officeDocument/2006/relationships/image" Target="../media/image24.jpeg"/><Relationship Id="rId7" Type="http://schemas.openxmlformats.org/officeDocument/2006/relationships/image" Target="../media/image10.jpeg"/><Relationship Id="rId12" Type="http://schemas.openxmlformats.org/officeDocument/2006/relationships/image" Target="../media/image15.jpeg"/><Relationship Id="rId17" Type="http://schemas.openxmlformats.org/officeDocument/2006/relationships/image" Target="../media/image20.jpe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9.jpeg"/><Relationship Id="rId20" Type="http://schemas.openxmlformats.org/officeDocument/2006/relationships/image" Target="../media/image23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9.jpeg"/><Relationship Id="rId11" Type="http://schemas.openxmlformats.org/officeDocument/2006/relationships/image" Target="../media/image14.jpeg"/><Relationship Id="rId5" Type="http://schemas.openxmlformats.org/officeDocument/2006/relationships/image" Target="../media/image8.jpeg"/><Relationship Id="rId15" Type="http://schemas.openxmlformats.org/officeDocument/2006/relationships/image" Target="../media/image18.jpeg"/><Relationship Id="rId23" Type="http://schemas.openxmlformats.org/officeDocument/2006/relationships/image" Target="../media/image26.jpeg"/><Relationship Id="rId10" Type="http://schemas.openxmlformats.org/officeDocument/2006/relationships/image" Target="../media/image13.jpeg"/><Relationship Id="rId19" Type="http://schemas.openxmlformats.org/officeDocument/2006/relationships/image" Target="../media/image22.jpeg"/><Relationship Id="rId4" Type="http://schemas.openxmlformats.org/officeDocument/2006/relationships/image" Target="../media/image7.jpeg"/><Relationship Id="rId9" Type="http://schemas.openxmlformats.org/officeDocument/2006/relationships/image" Target="../media/image12.jpeg"/><Relationship Id="rId14" Type="http://schemas.openxmlformats.org/officeDocument/2006/relationships/image" Target="../media/image17.jpeg"/><Relationship Id="rId22" Type="http://schemas.openxmlformats.org/officeDocument/2006/relationships/image" Target="../media/image2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9524" y="141405"/>
            <a:ext cx="47720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fr-FR" b="1" spc="6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/>
              </a:rPr>
              <a:t>FICHE EPI–</a:t>
            </a:r>
            <a:r>
              <a:rPr lang="fr-FR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/>
              </a:rPr>
              <a:t>GAXXX - </a:t>
            </a:r>
            <a:r>
              <a:rPr lang="fr-FR" b="1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/>
              </a:rPr>
              <a:t>Ind</a:t>
            </a:r>
            <a:r>
              <a:rPr lang="fr-FR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/>
              </a:rPr>
              <a:t>. A</a:t>
            </a:r>
            <a:endParaRPr lang="fr-FR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Ｐゴシック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" y="417978"/>
            <a:ext cx="47815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fr-FR" sz="2400" b="1" u="sng" spc="3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/>
              </a:rPr>
              <a:t>Protection des Mains</a:t>
            </a:r>
            <a:endParaRPr lang="fr-FR" sz="2400" b="1" u="sng" spc="3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Ｐゴシック"/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-1" y="967600"/>
            <a:ext cx="68580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fr-FR" sz="1800" b="1" u="sng" spc="300" dirty="0" smtClean="0">
                <a:solidFill>
                  <a:srgbClr val="1F497D"/>
                </a:solidFill>
              </a:rPr>
              <a:t>Pr Gants Fleur Bovin Hydrofuge</a:t>
            </a:r>
            <a:r>
              <a:rPr lang="fr-FR" sz="2400" b="1" u="sng" dirty="0" smtClean="0">
                <a:solidFill>
                  <a:srgbClr val="1F497D"/>
                </a:solidFill>
                <a:ea typeface="ＭＳ Ｐゴシック"/>
              </a:rPr>
              <a:t>– </a:t>
            </a:r>
            <a:r>
              <a:rPr lang="fr-FR" sz="2400" b="1" u="sng" spc="300" dirty="0" smtClean="0">
                <a:solidFill>
                  <a:srgbClr val="1F497D"/>
                </a:solidFill>
                <a:ea typeface="ＭＳ Ｐゴシック"/>
              </a:rPr>
              <a:t>GT350/FHP/26</a:t>
            </a:r>
            <a:endParaRPr lang="fr-FR" sz="2400" b="1" u="sng" spc="300" dirty="0">
              <a:solidFill>
                <a:srgbClr val="1F497D"/>
              </a:solidFill>
              <a:ea typeface="ＭＳ Ｐゴシック"/>
            </a:endParaRPr>
          </a:p>
        </p:txBody>
      </p:sp>
      <p:sp>
        <p:nvSpPr>
          <p:cNvPr id="32" name="Rectangle à coins arrondis 31"/>
          <p:cNvSpPr/>
          <p:nvPr/>
        </p:nvSpPr>
        <p:spPr>
          <a:xfrm>
            <a:off x="104775" y="1438274"/>
            <a:ext cx="3257550" cy="2838450"/>
          </a:xfrm>
          <a:prstGeom prst="roundRect">
            <a:avLst>
              <a:gd name="adj" fmla="val 3244"/>
            </a:avLst>
          </a:prstGeom>
          <a:noFill/>
          <a:ln>
            <a:solidFill>
              <a:schemeClr val="tx2"/>
            </a:solidFill>
            <a:prstDash val="sysDot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fr-FR" sz="2400">
              <a:solidFill>
                <a:prstClr val="white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834165" y="4405126"/>
            <a:ext cx="58904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fr-FR" sz="1200" b="1" u="sng" dirty="0" smtClean="0">
                <a:solidFill>
                  <a:srgbClr val="1F497D"/>
                </a:solidFill>
                <a:ea typeface="ＭＳ Ｐゴシック"/>
              </a:rPr>
              <a:t>Type et Niveau de Protection</a:t>
            </a:r>
            <a:endParaRPr lang="fr-FR" sz="1000" i="1" dirty="0">
              <a:solidFill>
                <a:srgbClr val="1F497D"/>
              </a:solidFill>
              <a:ea typeface="ＭＳ Ｐゴシック"/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104774" y="4429124"/>
            <a:ext cx="6630852" cy="1314451"/>
          </a:xfrm>
          <a:prstGeom prst="roundRect">
            <a:avLst>
              <a:gd name="adj" fmla="val 7247"/>
            </a:avLst>
          </a:prstGeom>
          <a:noFill/>
          <a:ln>
            <a:solidFill>
              <a:schemeClr val="tx2"/>
            </a:solidFill>
            <a:prstDash val="sysDot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fr-FR" sz="2400">
              <a:solidFill>
                <a:prstClr val="white"/>
              </a:solidFill>
            </a:endParaRPr>
          </a:p>
        </p:txBody>
      </p:sp>
      <p:cxnSp>
        <p:nvCxnSpPr>
          <p:cNvPr id="19" name="Connecteur droit 18"/>
          <p:cNvCxnSpPr/>
          <p:nvPr/>
        </p:nvCxnSpPr>
        <p:spPr>
          <a:xfrm>
            <a:off x="834164" y="4648972"/>
            <a:ext cx="0" cy="1075552"/>
          </a:xfrm>
          <a:prstGeom prst="line">
            <a:avLst/>
          </a:prstGeom>
          <a:ln w="9525">
            <a:solidFill>
              <a:schemeClr val="tx2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ZoneTexte 19"/>
          <p:cNvSpPr txBox="1"/>
          <p:nvPr/>
        </p:nvSpPr>
        <p:spPr>
          <a:xfrm>
            <a:off x="110264" y="4405126"/>
            <a:ext cx="723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fr-FR" sz="1200" b="1" u="sng" dirty="0" smtClean="0">
                <a:solidFill>
                  <a:srgbClr val="1F497D"/>
                </a:solidFill>
                <a:ea typeface="ＭＳ Ｐゴシック"/>
              </a:rPr>
              <a:t>Normes</a:t>
            </a:r>
            <a:endParaRPr lang="fr-FR" sz="1000" i="1" dirty="0">
              <a:solidFill>
                <a:srgbClr val="1F497D"/>
              </a:solidFill>
              <a:ea typeface="ＭＳ Ｐゴシック"/>
            </a:endParaRPr>
          </a:p>
        </p:txBody>
      </p:sp>
      <p:grpSp>
        <p:nvGrpSpPr>
          <p:cNvPr id="4" name="Groupe 55"/>
          <p:cNvGrpSpPr/>
          <p:nvPr/>
        </p:nvGrpSpPr>
        <p:grpSpPr>
          <a:xfrm>
            <a:off x="3478076" y="1438274"/>
            <a:ext cx="3257550" cy="2838450"/>
            <a:chOff x="3478076" y="1704974"/>
            <a:chExt cx="3257550" cy="2838450"/>
          </a:xfrm>
        </p:grpSpPr>
        <p:sp>
          <p:nvSpPr>
            <p:cNvPr id="33" name="Rectangle à coins arrondis 32"/>
            <p:cNvSpPr/>
            <p:nvPr/>
          </p:nvSpPr>
          <p:spPr>
            <a:xfrm>
              <a:off x="3478076" y="1704974"/>
              <a:ext cx="3257550" cy="2838450"/>
            </a:xfrm>
            <a:prstGeom prst="roundRect">
              <a:avLst>
                <a:gd name="adj" fmla="val 3244"/>
              </a:avLst>
            </a:prstGeom>
            <a:noFill/>
            <a:ln>
              <a:solidFill>
                <a:schemeClr val="tx2"/>
              </a:solidFill>
              <a:prstDash val="sysDot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>
                <a:solidFill>
                  <a:prstClr val="white"/>
                </a:solidFill>
              </a:endParaRPr>
            </a:p>
          </p:txBody>
        </p:sp>
        <p:sp>
          <p:nvSpPr>
            <p:cNvPr id="34" name="ZoneTexte 33"/>
            <p:cNvSpPr txBox="1"/>
            <p:nvPr/>
          </p:nvSpPr>
          <p:spPr>
            <a:xfrm>
              <a:off x="3478076" y="1714499"/>
              <a:ext cx="1617799" cy="276999"/>
            </a:xfrm>
            <a:prstGeom prst="rect">
              <a:avLst/>
            </a:prstGeom>
            <a:noFill/>
          </p:spPr>
          <p:txBody>
            <a:bodyPr wrap="square" lIns="36000" rIns="36000" rtlCol="0">
              <a:spAutoFit/>
            </a:bodyPr>
            <a:lstStyle/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u="sng" dirty="0" smtClean="0">
                  <a:solidFill>
                    <a:srgbClr val="1F497D"/>
                  </a:solidFill>
                  <a:ea typeface="ＭＳ Ｐゴシック"/>
                </a:rPr>
                <a:t>Préconisation métier</a:t>
              </a:r>
              <a:endParaRPr lang="fr-FR" sz="1200" b="1" u="sng" dirty="0">
                <a:solidFill>
                  <a:srgbClr val="1F497D"/>
                </a:solidFill>
                <a:ea typeface="ＭＳ Ｐゴシック"/>
              </a:endParaRPr>
            </a:p>
          </p:txBody>
        </p:sp>
        <p:cxnSp>
          <p:nvCxnSpPr>
            <p:cNvPr id="30" name="Connecteur droit 29"/>
            <p:cNvCxnSpPr>
              <a:stCxn id="33" idx="0"/>
              <a:endCxn id="33" idx="2"/>
            </p:cNvCxnSpPr>
            <p:nvPr/>
          </p:nvCxnSpPr>
          <p:spPr>
            <a:xfrm>
              <a:off x="5106851" y="1704974"/>
              <a:ext cx="0" cy="2838450"/>
            </a:xfrm>
            <a:prstGeom prst="line">
              <a:avLst/>
            </a:prstGeom>
            <a:ln w="9525">
              <a:solidFill>
                <a:schemeClr val="tx2"/>
              </a:solidFill>
              <a:prstDash val="sysDot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ZoneTexte 36"/>
            <p:cNvSpPr txBox="1"/>
            <p:nvPr/>
          </p:nvSpPr>
          <p:spPr>
            <a:xfrm>
              <a:off x="5095876" y="1714499"/>
              <a:ext cx="1628775" cy="276999"/>
            </a:xfrm>
            <a:prstGeom prst="rect">
              <a:avLst/>
            </a:prstGeom>
            <a:noFill/>
          </p:spPr>
          <p:txBody>
            <a:bodyPr wrap="square" lIns="36000" rIns="36000" rtlCol="0">
              <a:spAutoFit/>
            </a:bodyPr>
            <a:lstStyle/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u="sng" dirty="0" smtClean="0">
                  <a:solidFill>
                    <a:srgbClr val="1F497D"/>
                  </a:solidFill>
                  <a:ea typeface="ＭＳ Ｐゴシック"/>
                </a:rPr>
                <a:t>Typologie de travaux</a:t>
              </a:r>
              <a:endParaRPr lang="fr-FR" sz="1200" b="1" u="sng" dirty="0">
                <a:solidFill>
                  <a:srgbClr val="1F497D"/>
                </a:solidFill>
                <a:ea typeface="ＭＳ Ｐゴシック"/>
              </a:endParaRPr>
            </a:p>
          </p:txBody>
        </p:sp>
      </p:grpSp>
      <p:sp>
        <p:nvSpPr>
          <p:cNvPr id="16" name="Rectangle à coins arrondis 15"/>
          <p:cNvSpPr/>
          <p:nvPr/>
        </p:nvSpPr>
        <p:spPr>
          <a:xfrm>
            <a:off x="4557324" y="5935450"/>
            <a:ext cx="2129227" cy="1300845"/>
          </a:xfrm>
          <a:prstGeom prst="roundRect">
            <a:avLst>
              <a:gd name="adj" fmla="val 7972"/>
            </a:avLst>
          </a:prstGeom>
          <a:noFill/>
          <a:ln>
            <a:solidFill>
              <a:schemeClr val="tx2"/>
            </a:solidFill>
            <a:prstDash val="sysDot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fr-FR" sz="2400">
              <a:solidFill>
                <a:prstClr val="white"/>
              </a:solidFill>
            </a:endParaRPr>
          </a:p>
        </p:txBody>
      </p:sp>
      <p:sp>
        <p:nvSpPr>
          <p:cNvPr id="51" name="ZoneTexte 50"/>
          <p:cNvSpPr txBox="1"/>
          <p:nvPr/>
        </p:nvSpPr>
        <p:spPr>
          <a:xfrm>
            <a:off x="4557325" y="5906875"/>
            <a:ext cx="2127084" cy="461665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fr-FR" sz="1200" b="1" u="sng" dirty="0" smtClean="0">
                <a:solidFill>
                  <a:srgbClr val="1F497D"/>
                </a:solidFill>
                <a:ea typeface="ＭＳ Ｐゴシック"/>
              </a:rPr>
              <a:t>Conditions environnementales d’utilisation</a:t>
            </a:r>
            <a:endParaRPr lang="fr-FR" sz="1200" b="1" u="sng" dirty="0">
              <a:solidFill>
                <a:srgbClr val="1F497D"/>
              </a:solidFill>
              <a:ea typeface="ＭＳ Ｐゴシック"/>
            </a:endParaRPr>
          </a:p>
        </p:txBody>
      </p:sp>
      <p:sp>
        <p:nvSpPr>
          <p:cNvPr id="58" name="Rectangle à coins arrondis 57"/>
          <p:cNvSpPr/>
          <p:nvPr/>
        </p:nvSpPr>
        <p:spPr>
          <a:xfrm>
            <a:off x="104774" y="5886450"/>
            <a:ext cx="6628709" cy="2562225"/>
          </a:xfrm>
          <a:prstGeom prst="roundRect">
            <a:avLst>
              <a:gd name="adj" fmla="val 7247"/>
            </a:avLst>
          </a:prstGeom>
          <a:noFill/>
          <a:ln>
            <a:solidFill>
              <a:schemeClr val="tx2"/>
            </a:solidFill>
            <a:prstDash val="sysDot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fr-FR" sz="2400">
              <a:solidFill>
                <a:prstClr val="white"/>
              </a:solidFill>
            </a:endParaRPr>
          </a:p>
        </p:txBody>
      </p:sp>
      <p:sp>
        <p:nvSpPr>
          <p:cNvPr id="61" name="ZoneTexte 60"/>
          <p:cNvSpPr txBox="1"/>
          <p:nvPr/>
        </p:nvSpPr>
        <p:spPr>
          <a:xfrm>
            <a:off x="104775" y="5879177"/>
            <a:ext cx="4450407" cy="276999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fr-FR" sz="1200" b="1" u="sng" dirty="0" smtClean="0">
                <a:solidFill>
                  <a:srgbClr val="1F497D"/>
                </a:solidFill>
                <a:ea typeface="ＭＳ Ｐゴシック"/>
              </a:rPr>
              <a:t>Descriptif</a:t>
            </a:r>
            <a:endParaRPr lang="fr-FR" sz="1200" b="1" u="sng" dirty="0">
              <a:solidFill>
                <a:srgbClr val="1F497D"/>
              </a:solidFill>
              <a:ea typeface="ＭＳ Ｐゴシック"/>
            </a:endParaRPr>
          </a:p>
        </p:txBody>
      </p:sp>
      <p:sp>
        <p:nvSpPr>
          <p:cNvPr id="64" name="ZoneTexte 63"/>
          <p:cNvSpPr txBox="1"/>
          <p:nvPr/>
        </p:nvSpPr>
        <p:spPr>
          <a:xfrm>
            <a:off x="4555182" y="7463353"/>
            <a:ext cx="21292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fr-FR" sz="1200" b="1" i="1" dirty="0">
                <a:solidFill>
                  <a:prstClr val="black"/>
                </a:solidFill>
                <a:ea typeface="ＭＳ Ｐゴシック"/>
              </a:rPr>
              <a:t>De </a:t>
            </a:r>
            <a:r>
              <a:rPr lang="fr-FR" sz="1200" b="1" i="1" dirty="0" smtClean="0">
                <a:solidFill>
                  <a:prstClr val="black"/>
                </a:solidFill>
                <a:ea typeface="ＭＳ Ｐゴシック"/>
              </a:rPr>
              <a:t>7 </a:t>
            </a:r>
            <a:r>
              <a:rPr lang="fr-FR" sz="1200" b="1" i="1" dirty="0">
                <a:solidFill>
                  <a:prstClr val="black"/>
                </a:solidFill>
                <a:ea typeface="ＭＳ Ｐゴシック"/>
              </a:rPr>
              <a:t>à </a:t>
            </a:r>
            <a:r>
              <a:rPr lang="fr-FR" sz="1200" b="1" i="1" dirty="0" smtClean="0">
                <a:solidFill>
                  <a:prstClr val="black"/>
                </a:solidFill>
                <a:ea typeface="ＭＳ Ｐゴシック"/>
              </a:rPr>
              <a:t>12</a:t>
            </a:r>
            <a:endParaRPr lang="fr-FR" sz="1200" b="1" i="1" dirty="0">
              <a:solidFill>
                <a:prstClr val="black"/>
              </a:solidFill>
              <a:ea typeface="ＭＳ Ｐゴシック"/>
            </a:endParaRPr>
          </a:p>
        </p:txBody>
      </p:sp>
      <p:sp>
        <p:nvSpPr>
          <p:cNvPr id="69" name="ZoneTexte 68"/>
          <p:cNvSpPr txBox="1"/>
          <p:nvPr/>
        </p:nvSpPr>
        <p:spPr>
          <a:xfrm>
            <a:off x="6138136" y="4405126"/>
            <a:ext cx="578440" cy="276999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fr-FR" sz="1200" b="1" u="sng" dirty="0" smtClean="0">
                <a:solidFill>
                  <a:srgbClr val="1F497D"/>
                </a:solidFill>
                <a:ea typeface="ＭＳ Ｐゴシック"/>
              </a:rPr>
              <a:t>Cat. EPI</a:t>
            </a:r>
            <a:endParaRPr lang="fr-FR" sz="1000" i="1" dirty="0">
              <a:solidFill>
                <a:srgbClr val="1F497D"/>
              </a:solidFill>
              <a:ea typeface="ＭＳ Ｐゴシック"/>
            </a:endParaRPr>
          </a:p>
        </p:txBody>
      </p:sp>
      <p:sp>
        <p:nvSpPr>
          <p:cNvPr id="70" name="ZoneTexte 69"/>
          <p:cNvSpPr txBox="1"/>
          <p:nvPr/>
        </p:nvSpPr>
        <p:spPr>
          <a:xfrm>
            <a:off x="6157186" y="4857093"/>
            <a:ext cx="578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fr-FR" sz="2400" b="1" i="1" dirty="0" smtClean="0">
                <a:solidFill>
                  <a:srgbClr val="1F497D"/>
                </a:solidFill>
                <a:ea typeface="ＭＳ Ｐゴシック"/>
              </a:rPr>
              <a:t>2</a:t>
            </a:r>
          </a:p>
        </p:txBody>
      </p:sp>
      <p:cxnSp>
        <p:nvCxnSpPr>
          <p:cNvPr id="71" name="Connecteur droit 70"/>
          <p:cNvCxnSpPr/>
          <p:nvPr/>
        </p:nvCxnSpPr>
        <p:spPr>
          <a:xfrm>
            <a:off x="6128611" y="4663075"/>
            <a:ext cx="0" cy="1075552"/>
          </a:xfrm>
          <a:prstGeom prst="line">
            <a:avLst/>
          </a:prstGeom>
          <a:ln w="9525">
            <a:solidFill>
              <a:schemeClr val="tx2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ZoneTexte 61"/>
          <p:cNvSpPr txBox="1"/>
          <p:nvPr/>
        </p:nvSpPr>
        <p:spPr>
          <a:xfrm>
            <a:off x="4557326" y="7266959"/>
            <a:ext cx="2120414" cy="257369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fr-FR" sz="1200" b="1" u="sng" dirty="0" smtClean="0">
                <a:solidFill>
                  <a:srgbClr val="1F497D"/>
                </a:solidFill>
                <a:ea typeface="ＭＳ Ｐゴシック"/>
              </a:rPr>
              <a:t>Gamme de Tailles</a:t>
            </a:r>
            <a:endParaRPr lang="fr-FR" sz="1200" b="1" u="sng" dirty="0">
              <a:solidFill>
                <a:srgbClr val="1F497D"/>
              </a:solidFill>
              <a:ea typeface="ＭＳ Ｐゴシック"/>
            </a:endParaRPr>
          </a:p>
        </p:txBody>
      </p:sp>
      <p:sp>
        <p:nvSpPr>
          <p:cNvPr id="72" name="Rectangle à coins arrondis 71"/>
          <p:cNvSpPr/>
          <p:nvPr/>
        </p:nvSpPr>
        <p:spPr>
          <a:xfrm>
            <a:off x="4555182" y="7288902"/>
            <a:ext cx="2129227" cy="451450"/>
          </a:xfrm>
          <a:prstGeom prst="roundRect">
            <a:avLst>
              <a:gd name="adj" fmla="val 21790"/>
            </a:avLst>
          </a:prstGeom>
          <a:noFill/>
          <a:ln>
            <a:solidFill>
              <a:schemeClr val="tx2"/>
            </a:solidFill>
            <a:prstDash val="sysDot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fr-FR" sz="2400">
              <a:solidFill>
                <a:prstClr val="white"/>
              </a:solidFill>
            </a:endParaRPr>
          </a:p>
        </p:txBody>
      </p:sp>
      <p:sp>
        <p:nvSpPr>
          <p:cNvPr id="63" name="ZoneTexte 62"/>
          <p:cNvSpPr txBox="1"/>
          <p:nvPr/>
        </p:nvSpPr>
        <p:spPr>
          <a:xfrm>
            <a:off x="4555182" y="7782670"/>
            <a:ext cx="2122558" cy="276999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fr-FR" sz="1200" b="1" u="sng" dirty="0" smtClean="0">
                <a:solidFill>
                  <a:srgbClr val="1F497D"/>
                </a:solidFill>
                <a:ea typeface="ＭＳ Ｐゴシック"/>
              </a:rPr>
              <a:t>Conditionnement</a:t>
            </a:r>
            <a:endParaRPr lang="fr-FR" sz="1200" b="1" u="sng" dirty="0">
              <a:solidFill>
                <a:srgbClr val="1F497D"/>
              </a:solidFill>
              <a:ea typeface="ＭＳ Ｐゴシック"/>
            </a:endParaRPr>
          </a:p>
        </p:txBody>
      </p:sp>
      <p:sp>
        <p:nvSpPr>
          <p:cNvPr id="73" name="Rectangle à coins arrondis 72"/>
          <p:cNvSpPr/>
          <p:nvPr/>
        </p:nvSpPr>
        <p:spPr>
          <a:xfrm>
            <a:off x="4557325" y="7812360"/>
            <a:ext cx="2129227" cy="588689"/>
          </a:xfrm>
          <a:prstGeom prst="roundRect">
            <a:avLst>
              <a:gd name="adj" fmla="val 16100"/>
            </a:avLst>
          </a:prstGeom>
          <a:noFill/>
          <a:ln>
            <a:solidFill>
              <a:schemeClr val="tx2"/>
            </a:solidFill>
            <a:prstDash val="sysDot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fr-FR" sz="2400" dirty="0">
              <a:solidFill>
                <a:prstClr val="white"/>
              </a:solidFill>
            </a:endParaRPr>
          </a:p>
        </p:txBody>
      </p:sp>
      <p:sp>
        <p:nvSpPr>
          <p:cNvPr id="79" name="ZoneTexte 78"/>
          <p:cNvSpPr txBox="1"/>
          <p:nvPr/>
        </p:nvSpPr>
        <p:spPr>
          <a:xfrm>
            <a:off x="110264" y="6084168"/>
            <a:ext cx="4444918" cy="1361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" indent="-85725" defTabSz="45720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fr-FR" sz="1100" i="1" dirty="0" smtClean="0">
                <a:solidFill>
                  <a:prstClr val="black"/>
                </a:solidFill>
                <a:ea typeface="ＭＳ Ｐゴシック"/>
              </a:rPr>
              <a:t>Gant </a:t>
            </a:r>
            <a:r>
              <a:rPr lang="fr-FR" sz="1100" i="1" dirty="0">
                <a:solidFill>
                  <a:prstClr val="black"/>
                </a:solidFill>
              </a:rPr>
              <a:t> </a:t>
            </a:r>
            <a:r>
              <a:rPr lang="fr-FR" sz="1100" i="1" dirty="0" smtClean="0">
                <a:solidFill>
                  <a:prstClr val="black"/>
                </a:solidFill>
              </a:rPr>
              <a:t>en </a:t>
            </a:r>
            <a:r>
              <a:rPr lang="fr-FR" sz="1100" i="1" dirty="0" smtClean="0">
                <a:solidFill>
                  <a:prstClr val="black"/>
                </a:solidFill>
                <a:ea typeface="ＭＳ Ｐゴシック"/>
              </a:rPr>
              <a:t>fleur de bovin traitée</a:t>
            </a:r>
            <a:endParaRPr lang="fr-FR" sz="1100" i="1" dirty="0">
              <a:solidFill>
                <a:prstClr val="black"/>
              </a:solidFill>
              <a:ea typeface="ＭＳ Ｐゴシック"/>
            </a:endParaRPr>
          </a:p>
          <a:p>
            <a:pPr marL="85725" indent="-85725" defTabSz="45720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fr-FR" sz="1100" i="1" dirty="0" smtClean="0">
                <a:solidFill>
                  <a:prstClr val="black"/>
                </a:solidFill>
                <a:ea typeface="ＭＳ Ｐゴシック"/>
              </a:rPr>
              <a:t>Doublure tricotée jauge 10 sans couture en fil para-aramide et fil haute ténacité</a:t>
            </a:r>
          </a:p>
          <a:p>
            <a:pPr marL="85725" indent="-85725" defTabSz="45720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fr-FR" sz="1100" i="1" dirty="0" smtClean="0">
                <a:solidFill>
                  <a:prstClr val="black"/>
                </a:solidFill>
              </a:rPr>
              <a:t>Montage américain avec retour sur l’index</a:t>
            </a:r>
          </a:p>
          <a:p>
            <a:pPr marL="85725" indent="-85725" defTabSz="45720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fr-FR" sz="1100" i="1" dirty="0" smtClean="0">
                <a:solidFill>
                  <a:prstClr val="black"/>
                </a:solidFill>
                <a:ea typeface="ＭＳ Ｐゴシック"/>
              </a:rPr>
              <a:t>Poignet élastique avec protège artère</a:t>
            </a:r>
          </a:p>
          <a:p>
            <a:pPr marL="85725" indent="-85725" defTabSz="45720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fr-FR" sz="1100" i="1" dirty="0" smtClean="0">
                <a:solidFill>
                  <a:prstClr val="black"/>
                </a:solidFill>
              </a:rPr>
              <a:t>Coloris : Paille</a:t>
            </a:r>
            <a:endParaRPr lang="fr-FR" sz="1100" i="1" dirty="0">
              <a:solidFill>
                <a:prstClr val="black"/>
              </a:solidFill>
              <a:ea typeface="ＭＳ Ｐゴシック"/>
            </a:endParaRPr>
          </a:p>
          <a:p>
            <a:pPr defTabSz="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fr-FR" sz="1100" i="1" dirty="0" smtClean="0">
              <a:solidFill>
                <a:prstClr val="black"/>
              </a:solidFill>
              <a:ea typeface="ＭＳ Ｐゴシック"/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116632" y="7247329"/>
            <a:ext cx="4450407" cy="276999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fr-FR" sz="1200" b="1" u="sng" dirty="0" smtClean="0">
                <a:solidFill>
                  <a:srgbClr val="1F497D"/>
                </a:solidFill>
                <a:ea typeface="ＭＳ Ｐゴシック"/>
              </a:rPr>
              <a:t>Avantages / Entretien / Stockage</a:t>
            </a:r>
            <a:endParaRPr lang="fr-FR" sz="1200" b="1" u="sng" dirty="0">
              <a:solidFill>
                <a:srgbClr val="1F497D"/>
              </a:solidFill>
              <a:ea typeface="ＭＳ Ｐゴシック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5676900" y="8026400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fr-FR" sz="2400" dirty="0">
              <a:solidFill>
                <a:prstClr val="black"/>
              </a:solidFill>
              <a:ea typeface="ＭＳ Ｐゴシック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4797152" y="7956376"/>
            <a:ext cx="16958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fr-FR" sz="1200" b="1" i="1" dirty="0">
                <a:solidFill>
                  <a:prstClr val="black"/>
                </a:solidFill>
                <a:ea typeface="ＭＳ Ｐゴシック"/>
              </a:rPr>
              <a:t>Par sachet de </a:t>
            </a:r>
            <a:r>
              <a:rPr lang="fr-FR" sz="1200" b="1" i="1" dirty="0" smtClean="0">
                <a:solidFill>
                  <a:prstClr val="black"/>
                </a:solidFill>
                <a:ea typeface="ＭＳ Ｐゴシック"/>
              </a:rPr>
              <a:t>10 </a:t>
            </a:r>
            <a:r>
              <a:rPr lang="fr-FR" sz="1200" b="1" i="1" dirty="0">
                <a:solidFill>
                  <a:prstClr val="black"/>
                </a:solidFill>
                <a:ea typeface="ＭＳ Ｐゴシック"/>
              </a:rPr>
              <a:t>paires</a:t>
            </a:r>
          </a:p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fr-FR" sz="1200" b="1" i="1" dirty="0">
                <a:solidFill>
                  <a:prstClr val="black"/>
                </a:solidFill>
                <a:ea typeface="ＭＳ Ｐゴシック"/>
              </a:rPr>
              <a:t>à la taille</a:t>
            </a:r>
          </a:p>
        </p:txBody>
      </p:sp>
      <p:sp>
        <p:nvSpPr>
          <p:cNvPr id="47" name="ZoneTexte 46"/>
          <p:cNvSpPr txBox="1"/>
          <p:nvPr/>
        </p:nvSpPr>
        <p:spPr>
          <a:xfrm>
            <a:off x="116632" y="7454979"/>
            <a:ext cx="444491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" indent="-85725" defTabSz="45720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fr-FR" sz="1100" i="1" dirty="0">
                <a:solidFill>
                  <a:prstClr val="black"/>
                </a:solidFill>
              </a:rPr>
              <a:t>S</a:t>
            </a:r>
            <a:r>
              <a:rPr lang="fr-FR" sz="1100" i="1" dirty="0" smtClean="0">
                <a:solidFill>
                  <a:prstClr val="black"/>
                </a:solidFill>
                <a:ea typeface="ＭＳ Ｐゴシック"/>
              </a:rPr>
              <a:t>ouple </a:t>
            </a:r>
          </a:p>
          <a:p>
            <a:pPr marL="85725" indent="-85725" defTabSz="45720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fr-FR" sz="1100" i="1" dirty="0" smtClean="0">
                <a:solidFill>
                  <a:prstClr val="black"/>
                </a:solidFill>
                <a:ea typeface="ＭＳ Ｐゴシック"/>
              </a:rPr>
              <a:t>Bonne étanchéité à l’humidité aux huiles et aux graisses</a:t>
            </a: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fr-FR" sz="1100" i="1" dirty="0" smtClean="0">
              <a:solidFill>
                <a:prstClr val="black"/>
              </a:solidFill>
              <a:ea typeface="ＭＳ Ｐゴシック"/>
            </a:endParaRPr>
          </a:p>
        </p:txBody>
      </p:sp>
      <p:sp>
        <p:nvSpPr>
          <p:cNvPr id="48" name="ZoneTexte 47"/>
          <p:cNvSpPr txBox="1"/>
          <p:nvPr/>
        </p:nvSpPr>
        <p:spPr>
          <a:xfrm>
            <a:off x="200025" y="4761843"/>
            <a:ext cx="5249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fr-FR" sz="900" i="1" dirty="0" smtClean="0">
                <a:solidFill>
                  <a:srgbClr val="002060"/>
                </a:solidFill>
                <a:ea typeface="ＭＳ Ｐゴシック"/>
              </a:rPr>
              <a:t>EN420</a:t>
            </a: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fr-FR" sz="900" i="1" dirty="0" smtClean="0">
                <a:solidFill>
                  <a:srgbClr val="002060"/>
                </a:solidFill>
                <a:ea typeface="ＭＳ Ｐゴシック"/>
              </a:rPr>
              <a:t>EN388</a:t>
            </a:r>
            <a:endParaRPr lang="fr-FR" sz="900" i="1" dirty="0">
              <a:solidFill>
                <a:srgbClr val="002060"/>
              </a:solidFill>
              <a:ea typeface="ＭＳ Ｐゴシック"/>
            </a:endParaRPr>
          </a:p>
        </p:txBody>
      </p:sp>
      <p:sp>
        <p:nvSpPr>
          <p:cNvPr id="49" name="ZoneTexte 1"/>
          <p:cNvSpPr txBox="1"/>
          <p:nvPr/>
        </p:nvSpPr>
        <p:spPr>
          <a:xfrm>
            <a:off x="1765945" y="4817416"/>
            <a:ext cx="252715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9pPr>
          </a:lstStyle>
          <a:p>
            <a:r>
              <a:rPr lang="fr-FR" sz="1050" b="1" i="1" dirty="0" smtClean="0">
                <a:solidFill>
                  <a:srgbClr val="FF0000"/>
                </a:solidFill>
              </a:rPr>
              <a:t>3</a:t>
            </a:r>
            <a:r>
              <a:rPr lang="fr-FR" sz="800" i="1" dirty="0" smtClean="0">
                <a:solidFill>
                  <a:prstClr val="black"/>
                </a:solidFill>
              </a:rPr>
              <a:t> à l’abrasion</a:t>
            </a:r>
            <a:endParaRPr lang="fr-FR" sz="800" dirty="0" smtClean="0">
              <a:solidFill>
                <a:prstClr val="black"/>
              </a:solidFill>
            </a:endParaRPr>
          </a:p>
          <a:p>
            <a:r>
              <a:rPr lang="fr-FR" sz="1050" b="1" i="1" dirty="0" smtClean="0">
                <a:solidFill>
                  <a:srgbClr val="FF0000"/>
                </a:solidFill>
              </a:rPr>
              <a:t>5</a:t>
            </a:r>
            <a:r>
              <a:rPr lang="fr-FR" sz="800" i="1" dirty="0" smtClean="0">
                <a:solidFill>
                  <a:prstClr val="black"/>
                </a:solidFill>
              </a:rPr>
              <a:t> à la coupure</a:t>
            </a:r>
          </a:p>
          <a:p>
            <a:r>
              <a:rPr lang="fr-FR" sz="1050" b="1" i="1" dirty="0" smtClean="0">
                <a:solidFill>
                  <a:srgbClr val="FF0000"/>
                </a:solidFill>
              </a:rPr>
              <a:t>4</a:t>
            </a:r>
            <a:r>
              <a:rPr lang="fr-FR" sz="800" i="1" dirty="0" smtClean="0">
                <a:solidFill>
                  <a:prstClr val="black"/>
                </a:solidFill>
              </a:rPr>
              <a:t> à la déchirure</a:t>
            </a:r>
          </a:p>
          <a:p>
            <a:r>
              <a:rPr lang="fr-FR" sz="1050" b="1" i="1" dirty="0" smtClean="0">
                <a:solidFill>
                  <a:srgbClr val="FF0000"/>
                </a:solidFill>
              </a:rPr>
              <a:t>3</a:t>
            </a:r>
            <a:r>
              <a:rPr lang="fr-FR" sz="800" i="1" dirty="0" smtClean="0">
                <a:solidFill>
                  <a:prstClr val="black"/>
                </a:solidFill>
              </a:rPr>
              <a:t> à la perforation</a:t>
            </a:r>
            <a:endParaRPr lang="fr-FR" sz="800" i="1" dirty="0">
              <a:solidFill>
                <a:prstClr val="black"/>
              </a:solidFill>
            </a:endParaRPr>
          </a:p>
        </p:txBody>
      </p:sp>
      <p:pic>
        <p:nvPicPr>
          <p:cNvPr id="82" name="Image 81" descr="Protection Mecaniqu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03182" y="4914226"/>
            <a:ext cx="645882" cy="648072"/>
          </a:xfrm>
          <a:prstGeom prst="rect">
            <a:avLst/>
          </a:prstGeom>
        </p:spPr>
      </p:pic>
      <p:sp>
        <p:nvSpPr>
          <p:cNvPr id="83" name="ZoneTexte 82"/>
          <p:cNvSpPr txBox="1"/>
          <p:nvPr/>
        </p:nvSpPr>
        <p:spPr>
          <a:xfrm>
            <a:off x="1093787" y="4639078"/>
            <a:ext cx="639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fr-FR" sz="1200" b="1" dirty="0">
                <a:solidFill>
                  <a:srgbClr val="1F497D"/>
                </a:solidFill>
                <a:ea typeface="ＭＳ Ｐゴシック"/>
              </a:rPr>
              <a:t>EN388</a:t>
            </a:r>
          </a:p>
        </p:txBody>
      </p:sp>
      <p:pic>
        <p:nvPicPr>
          <p:cNvPr id="59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2780" y="3365678"/>
            <a:ext cx="216024" cy="2160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0" name="Rectangle à coins arrondis 59"/>
          <p:cNvSpPr/>
          <p:nvPr/>
        </p:nvSpPr>
        <p:spPr>
          <a:xfrm>
            <a:off x="3501009" y="3347864"/>
            <a:ext cx="1584176" cy="864097"/>
          </a:xfrm>
          <a:prstGeom prst="roundRect">
            <a:avLst>
              <a:gd name="adj" fmla="val 7972"/>
            </a:avLst>
          </a:prstGeom>
          <a:noFill/>
          <a:ln>
            <a:solidFill>
              <a:srgbClr val="C00000"/>
            </a:solidFill>
            <a:prstDash val="sysDot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fr-FR" sz="2400" dirty="0">
              <a:solidFill>
                <a:srgbClr val="C00000"/>
              </a:solidFill>
            </a:endParaRPr>
          </a:p>
        </p:txBody>
      </p:sp>
      <p:sp>
        <p:nvSpPr>
          <p:cNvPr id="50" name="ZoneTexte 49"/>
          <p:cNvSpPr txBox="1"/>
          <p:nvPr/>
        </p:nvSpPr>
        <p:spPr>
          <a:xfrm>
            <a:off x="3459442" y="3347864"/>
            <a:ext cx="172819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fontAlgn="base">
              <a:lnSpc>
                <a:spcPts val="1200"/>
              </a:lnSpc>
              <a:spcBef>
                <a:spcPct val="0"/>
              </a:spcBef>
              <a:spcAft>
                <a:spcPct val="0"/>
              </a:spcAft>
            </a:pPr>
            <a:r>
              <a:rPr lang="fr-FR" sz="800" b="1" u="sng" dirty="0" smtClean="0">
                <a:solidFill>
                  <a:srgbClr val="C00000"/>
                </a:solidFill>
                <a:ea typeface="ＭＳ Ｐゴシック"/>
              </a:rPr>
              <a:t>Non adaptés pour :</a:t>
            </a:r>
          </a:p>
          <a:p>
            <a:pPr defTabSz="457200" fontAlgn="base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fr-FR" sz="800" b="1" dirty="0" smtClean="0">
                <a:solidFill>
                  <a:srgbClr val="C00000"/>
                </a:solidFill>
                <a:ea typeface="ＭＳ Ｐゴシック"/>
              </a:rPr>
              <a:t> Risques thermiques </a:t>
            </a:r>
          </a:p>
          <a:p>
            <a:pPr defTabSz="457200" fontAlgn="base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fr-FR" sz="800" b="1" dirty="0" smtClean="0">
                <a:solidFill>
                  <a:srgbClr val="C00000"/>
                </a:solidFill>
                <a:ea typeface="ＭＳ Ｐゴシック"/>
              </a:rPr>
              <a:t>ou chimiques. </a:t>
            </a:r>
          </a:p>
        </p:txBody>
      </p:sp>
      <p:pic>
        <p:nvPicPr>
          <p:cNvPr id="7" name="Picture 4" descr="GT350/FHP/26">
            <a:hlinkClick r:id="rId5" tooltip="GT350/FHP/26"/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39" r="11362" b="5108"/>
          <a:stretch/>
        </p:blipFill>
        <p:spPr bwMode="auto">
          <a:xfrm>
            <a:off x="459943" y="1549960"/>
            <a:ext cx="2606488" cy="2633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4157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9524" y="141405"/>
            <a:ext cx="47720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b="1" spc="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FICHE EPI – ANNEXE</a:t>
            </a:r>
            <a:endParaRPr lang="fr-FR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" y="417978"/>
            <a:ext cx="47815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u="sng" spc="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Pictogrammes</a:t>
            </a:r>
            <a:endParaRPr lang="fr-FR" b="1" u="sng" spc="3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grpSp>
        <p:nvGrpSpPr>
          <p:cNvPr id="86" name="Groupe 85"/>
          <p:cNvGrpSpPr/>
          <p:nvPr/>
        </p:nvGrpSpPr>
        <p:grpSpPr>
          <a:xfrm>
            <a:off x="493310" y="1387791"/>
            <a:ext cx="639624" cy="945120"/>
            <a:chOff x="493310" y="1387791"/>
            <a:chExt cx="639624" cy="945120"/>
          </a:xfrm>
        </p:grpSpPr>
        <p:pic>
          <p:nvPicPr>
            <p:cNvPr id="26" name="Image 25" descr="Protection Mecanique.jp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93310" y="1387791"/>
              <a:ext cx="639624" cy="641792"/>
            </a:xfrm>
            <a:prstGeom prst="rect">
              <a:avLst/>
            </a:prstGeom>
          </p:spPr>
        </p:pic>
        <p:sp>
          <p:nvSpPr>
            <p:cNvPr id="22" name="ZoneTexte 21"/>
            <p:cNvSpPr txBox="1"/>
            <p:nvPr/>
          </p:nvSpPr>
          <p:spPr>
            <a:xfrm>
              <a:off x="493310" y="2025134"/>
              <a:ext cx="630099" cy="307777"/>
            </a:xfrm>
            <a:prstGeom prst="rect">
              <a:avLst/>
            </a:prstGeom>
            <a:noFill/>
          </p:spPr>
          <p:txBody>
            <a:bodyPr wrap="square" lIns="36000" rIns="36000" rtlCol="0">
              <a:spAutoFit/>
            </a:bodyPr>
            <a:lstStyle/>
            <a:p>
              <a:pPr algn="ctr"/>
              <a:endParaRPr lang="fr-FR" sz="1400" b="1" dirty="0" smtClean="0">
                <a:solidFill>
                  <a:srgbClr val="C00000"/>
                </a:solidFill>
                <a:latin typeface="+mn-lt"/>
              </a:endParaRPr>
            </a:p>
          </p:txBody>
        </p:sp>
      </p:grpSp>
      <p:grpSp>
        <p:nvGrpSpPr>
          <p:cNvPr id="94" name="Groupe 93"/>
          <p:cNvGrpSpPr/>
          <p:nvPr/>
        </p:nvGrpSpPr>
        <p:grpSpPr>
          <a:xfrm>
            <a:off x="493310" y="2883768"/>
            <a:ext cx="641617" cy="695235"/>
            <a:chOff x="493310" y="3169518"/>
            <a:chExt cx="641617" cy="695235"/>
          </a:xfrm>
        </p:grpSpPr>
        <p:pic>
          <p:nvPicPr>
            <p:cNvPr id="45" name="Image 44" descr="Milieu sec.jp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64411" y="3169518"/>
              <a:ext cx="474990" cy="478222"/>
            </a:xfrm>
            <a:prstGeom prst="rect">
              <a:avLst/>
            </a:prstGeom>
          </p:spPr>
        </p:pic>
        <p:sp>
          <p:nvSpPr>
            <p:cNvPr id="48" name="ZoneTexte 47"/>
            <p:cNvSpPr txBox="1"/>
            <p:nvPr/>
          </p:nvSpPr>
          <p:spPr>
            <a:xfrm>
              <a:off x="493310" y="3618532"/>
              <a:ext cx="641617" cy="246221"/>
            </a:xfrm>
            <a:prstGeom prst="rect">
              <a:avLst/>
            </a:prstGeom>
            <a:noFill/>
          </p:spPr>
          <p:txBody>
            <a:bodyPr wrap="square" lIns="36000" rIns="36000" rtlCol="0">
              <a:spAutoFit/>
            </a:bodyPr>
            <a:lstStyle/>
            <a:p>
              <a:pPr algn="ctr"/>
              <a:r>
                <a:rPr lang="fr-FR" sz="1000" b="1" dirty="0" smtClean="0">
                  <a:solidFill>
                    <a:srgbClr val="21AA16"/>
                  </a:solidFill>
                  <a:latin typeface="+mn-lt"/>
                </a:rPr>
                <a:t>Milieu Sec</a:t>
              </a:r>
              <a:endParaRPr lang="fr-FR" sz="1000" b="1" dirty="0">
                <a:solidFill>
                  <a:srgbClr val="21AA16"/>
                </a:solidFill>
                <a:latin typeface="+mn-lt"/>
              </a:endParaRPr>
            </a:p>
          </p:txBody>
        </p:sp>
      </p:grpSp>
      <p:grpSp>
        <p:nvGrpSpPr>
          <p:cNvPr id="91" name="Groupe 90"/>
          <p:cNvGrpSpPr/>
          <p:nvPr/>
        </p:nvGrpSpPr>
        <p:grpSpPr>
          <a:xfrm>
            <a:off x="2691570" y="7583254"/>
            <a:ext cx="1465400" cy="579671"/>
            <a:chOff x="2691570" y="6144979"/>
            <a:chExt cx="1465400" cy="579671"/>
          </a:xfrm>
        </p:grpSpPr>
        <p:pic>
          <p:nvPicPr>
            <p:cNvPr id="52" name="Image 51" descr="Travaux precision.jp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691570" y="6144979"/>
              <a:ext cx="577713" cy="579671"/>
            </a:xfrm>
            <a:prstGeom prst="rect">
              <a:avLst/>
            </a:prstGeom>
          </p:spPr>
        </p:pic>
        <p:sp>
          <p:nvSpPr>
            <p:cNvPr id="53" name="ZoneTexte 52"/>
            <p:cNvSpPr txBox="1"/>
            <p:nvPr/>
          </p:nvSpPr>
          <p:spPr>
            <a:xfrm>
              <a:off x="3295347" y="6187625"/>
              <a:ext cx="861623" cy="461665"/>
            </a:xfrm>
            <a:prstGeom prst="rect">
              <a:avLst/>
            </a:prstGeom>
            <a:noFill/>
          </p:spPr>
          <p:txBody>
            <a:bodyPr wrap="square" lIns="36000" rIns="36000" rtlCol="0">
              <a:spAutoFit/>
            </a:bodyPr>
            <a:lstStyle/>
            <a:p>
              <a:r>
                <a:rPr lang="fr-FR" sz="1200" b="1" u="sng" dirty="0" smtClean="0">
                  <a:solidFill>
                    <a:schemeClr val="accent1"/>
                  </a:solidFill>
                  <a:latin typeface="+mn-lt"/>
                </a:rPr>
                <a:t>Travaux de</a:t>
              </a:r>
            </a:p>
            <a:p>
              <a:r>
                <a:rPr lang="fr-FR" sz="1200" b="1" u="sng" dirty="0" smtClean="0">
                  <a:solidFill>
                    <a:schemeClr val="accent1"/>
                  </a:solidFill>
                  <a:latin typeface="+mn-lt"/>
                </a:rPr>
                <a:t>Précision</a:t>
              </a:r>
            </a:p>
          </p:txBody>
        </p:sp>
      </p:grpSp>
      <p:grpSp>
        <p:nvGrpSpPr>
          <p:cNvPr id="50" name="Groupe 49"/>
          <p:cNvGrpSpPr/>
          <p:nvPr/>
        </p:nvGrpSpPr>
        <p:grpSpPr>
          <a:xfrm>
            <a:off x="561067" y="7585212"/>
            <a:ext cx="1465400" cy="577713"/>
            <a:chOff x="5297351" y="2717937"/>
            <a:chExt cx="1465400" cy="577713"/>
          </a:xfrm>
        </p:grpSpPr>
        <p:pic>
          <p:nvPicPr>
            <p:cNvPr id="54" name="Image 53" descr="Travaux polyvalents.jpg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297351" y="2717937"/>
              <a:ext cx="577713" cy="577713"/>
            </a:xfrm>
            <a:prstGeom prst="rect">
              <a:avLst/>
            </a:prstGeom>
          </p:spPr>
        </p:pic>
        <p:sp>
          <p:nvSpPr>
            <p:cNvPr id="55" name="ZoneTexte 54"/>
            <p:cNvSpPr txBox="1"/>
            <p:nvPr/>
          </p:nvSpPr>
          <p:spPr>
            <a:xfrm>
              <a:off x="5901128" y="2760048"/>
              <a:ext cx="861623" cy="461665"/>
            </a:xfrm>
            <a:prstGeom prst="rect">
              <a:avLst/>
            </a:prstGeom>
            <a:noFill/>
          </p:spPr>
          <p:txBody>
            <a:bodyPr wrap="square" lIns="36000" rIns="36000" rtlCol="0">
              <a:spAutoFit/>
            </a:bodyPr>
            <a:lstStyle/>
            <a:p>
              <a:r>
                <a:rPr lang="fr-FR" sz="1200" b="1" u="sng" dirty="0" smtClean="0">
                  <a:solidFill>
                    <a:schemeClr val="accent1"/>
                  </a:solidFill>
                  <a:latin typeface="+mn-lt"/>
                </a:rPr>
                <a:t>Travaux</a:t>
              </a:r>
            </a:p>
            <a:p>
              <a:r>
                <a:rPr lang="fr-FR" sz="1200" b="1" u="sng" dirty="0" smtClean="0">
                  <a:solidFill>
                    <a:schemeClr val="accent1"/>
                  </a:solidFill>
                  <a:latin typeface="+mn-lt"/>
                </a:rPr>
                <a:t>Polyvalents</a:t>
              </a:r>
            </a:p>
          </p:txBody>
        </p:sp>
      </p:grpSp>
      <p:grpSp>
        <p:nvGrpSpPr>
          <p:cNvPr id="90" name="Groupe 89"/>
          <p:cNvGrpSpPr/>
          <p:nvPr/>
        </p:nvGrpSpPr>
        <p:grpSpPr>
          <a:xfrm>
            <a:off x="4781551" y="7583254"/>
            <a:ext cx="1448861" cy="577713"/>
            <a:chOff x="4781551" y="6144979"/>
            <a:chExt cx="1448861" cy="577713"/>
          </a:xfrm>
        </p:grpSpPr>
        <p:pic>
          <p:nvPicPr>
            <p:cNvPr id="56" name="Image 55" descr="Travaux lourds.jpg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4781551" y="6144979"/>
              <a:ext cx="577713" cy="577713"/>
            </a:xfrm>
            <a:prstGeom prst="rect">
              <a:avLst/>
            </a:prstGeom>
          </p:spPr>
        </p:pic>
        <p:sp>
          <p:nvSpPr>
            <p:cNvPr id="57" name="ZoneTexte 56"/>
            <p:cNvSpPr txBox="1"/>
            <p:nvPr/>
          </p:nvSpPr>
          <p:spPr>
            <a:xfrm>
              <a:off x="5368789" y="6189048"/>
              <a:ext cx="861623" cy="461665"/>
            </a:xfrm>
            <a:prstGeom prst="rect">
              <a:avLst/>
            </a:prstGeom>
            <a:noFill/>
          </p:spPr>
          <p:txBody>
            <a:bodyPr wrap="square" lIns="36000" rIns="36000" rtlCol="0">
              <a:spAutoFit/>
            </a:bodyPr>
            <a:lstStyle/>
            <a:p>
              <a:r>
                <a:rPr lang="fr-FR" sz="1200" b="1" u="sng" dirty="0" smtClean="0">
                  <a:solidFill>
                    <a:schemeClr val="accent1"/>
                  </a:solidFill>
                  <a:latin typeface="+mn-lt"/>
                </a:rPr>
                <a:t>Travaux</a:t>
              </a:r>
            </a:p>
            <a:p>
              <a:r>
                <a:rPr lang="fr-FR" sz="1200" b="1" u="sng" dirty="0" smtClean="0">
                  <a:solidFill>
                    <a:schemeClr val="accent1"/>
                  </a:solidFill>
                  <a:latin typeface="+mn-lt"/>
                </a:rPr>
                <a:t>Lourds</a:t>
              </a:r>
            </a:p>
          </p:txBody>
        </p:sp>
      </p:grpSp>
      <p:grpSp>
        <p:nvGrpSpPr>
          <p:cNvPr id="93" name="Groupe 92"/>
          <p:cNvGrpSpPr/>
          <p:nvPr/>
        </p:nvGrpSpPr>
        <p:grpSpPr>
          <a:xfrm>
            <a:off x="1901982" y="2887000"/>
            <a:ext cx="641617" cy="848135"/>
            <a:chOff x="1901982" y="3172750"/>
            <a:chExt cx="641617" cy="848135"/>
          </a:xfrm>
        </p:grpSpPr>
        <p:pic>
          <p:nvPicPr>
            <p:cNvPr id="59" name="Image 58" descr="Milieu humide.jpg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1986204" y="3172750"/>
              <a:ext cx="474990" cy="474990"/>
            </a:xfrm>
            <a:prstGeom prst="rect">
              <a:avLst/>
            </a:prstGeom>
          </p:spPr>
        </p:pic>
        <p:sp>
          <p:nvSpPr>
            <p:cNvPr id="65" name="ZoneTexte 64"/>
            <p:cNvSpPr txBox="1"/>
            <p:nvPr/>
          </p:nvSpPr>
          <p:spPr>
            <a:xfrm>
              <a:off x="1901982" y="3620775"/>
              <a:ext cx="641617" cy="400110"/>
            </a:xfrm>
            <a:prstGeom prst="rect">
              <a:avLst/>
            </a:prstGeom>
            <a:noFill/>
          </p:spPr>
          <p:txBody>
            <a:bodyPr wrap="square" lIns="36000" rIns="36000" rtlCol="0">
              <a:spAutoFit/>
            </a:bodyPr>
            <a:lstStyle/>
            <a:p>
              <a:pPr algn="ctr"/>
              <a:r>
                <a:rPr lang="fr-FR" sz="1000" b="1" dirty="0" smtClean="0">
                  <a:solidFill>
                    <a:srgbClr val="21AA16"/>
                  </a:solidFill>
                  <a:latin typeface="+mn-lt"/>
                </a:rPr>
                <a:t>Milieu Humide</a:t>
              </a:r>
              <a:endParaRPr lang="fr-FR" sz="1000" b="1" dirty="0">
                <a:solidFill>
                  <a:srgbClr val="21AA16"/>
                </a:solidFill>
                <a:latin typeface="+mn-lt"/>
              </a:endParaRPr>
            </a:p>
          </p:txBody>
        </p:sp>
      </p:grpSp>
      <p:grpSp>
        <p:nvGrpSpPr>
          <p:cNvPr id="92" name="Groupe 91"/>
          <p:cNvGrpSpPr/>
          <p:nvPr/>
        </p:nvGrpSpPr>
        <p:grpSpPr>
          <a:xfrm>
            <a:off x="3286124" y="2887000"/>
            <a:ext cx="775595" cy="844433"/>
            <a:chOff x="3286124" y="3172750"/>
            <a:chExt cx="775595" cy="844433"/>
          </a:xfrm>
        </p:grpSpPr>
        <p:pic>
          <p:nvPicPr>
            <p:cNvPr id="60" name="Image 59" descr="Contact avec liquide.jpg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3448680" y="3172750"/>
              <a:ext cx="474990" cy="476600"/>
            </a:xfrm>
            <a:prstGeom prst="rect">
              <a:avLst/>
            </a:prstGeom>
          </p:spPr>
        </p:pic>
        <p:sp>
          <p:nvSpPr>
            <p:cNvPr id="78" name="ZoneTexte 77"/>
            <p:cNvSpPr txBox="1"/>
            <p:nvPr/>
          </p:nvSpPr>
          <p:spPr>
            <a:xfrm>
              <a:off x="3286124" y="3617073"/>
              <a:ext cx="775595" cy="400110"/>
            </a:xfrm>
            <a:prstGeom prst="rect">
              <a:avLst/>
            </a:prstGeom>
            <a:noFill/>
          </p:spPr>
          <p:txBody>
            <a:bodyPr wrap="square" lIns="36000" rIns="36000" rtlCol="0">
              <a:spAutoFit/>
            </a:bodyPr>
            <a:lstStyle/>
            <a:p>
              <a:pPr algn="ctr"/>
              <a:r>
                <a:rPr lang="fr-FR" sz="1000" b="1" dirty="0" smtClean="0">
                  <a:solidFill>
                    <a:srgbClr val="21AA16"/>
                  </a:solidFill>
                  <a:latin typeface="+mn-lt"/>
                </a:rPr>
                <a:t>Contact avec Liquide</a:t>
              </a:r>
              <a:endParaRPr lang="fr-FR" sz="1000" b="1" dirty="0">
                <a:solidFill>
                  <a:srgbClr val="21AA16"/>
                </a:solidFill>
                <a:latin typeface="+mn-lt"/>
              </a:endParaRPr>
            </a:p>
          </p:txBody>
        </p:sp>
      </p:grpSp>
      <p:grpSp>
        <p:nvGrpSpPr>
          <p:cNvPr id="87" name="Groupe 86"/>
          <p:cNvGrpSpPr/>
          <p:nvPr/>
        </p:nvGrpSpPr>
        <p:grpSpPr>
          <a:xfrm>
            <a:off x="1819402" y="1391303"/>
            <a:ext cx="641792" cy="941608"/>
            <a:chOff x="1819402" y="1391303"/>
            <a:chExt cx="641792" cy="941608"/>
          </a:xfrm>
        </p:grpSpPr>
        <p:pic>
          <p:nvPicPr>
            <p:cNvPr id="80" name="Image 79" descr="Protection chaleur.jpg"/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1819402" y="1391303"/>
              <a:ext cx="641792" cy="641792"/>
            </a:xfrm>
            <a:prstGeom prst="rect">
              <a:avLst/>
            </a:prstGeom>
          </p:spPr>
        </p:pic>
        <p:sp>
          <p:nvSpPr>
            <p:cNvPr id="83" name="ZoneTexte 82"/>
            <p:cNvSpPr txBox="1"/>
            <p:nvPr/>
          </p:nvSpPr>
          <p:spPr>
            <a:xfrm>
              <a:off x="1819402" y="2025134"/>
              <a:ext cx="630099" cy="307777"/>
            </a:xfrm>
            <a:prstGeom prst="rect">
              <a:avLst/>
            </a:prstGeom>
            <a:noFill/>
          </p:spPr>
          <p:txBody>
            <a:bodyPr wrap="square" lIns="36000" rIns="36000" rtlCol="0">
              <a:spAutoFit/>
            </a:bodyPr>
            <a:lstStyle/>
            <a:p>
              <a:pPr algn="ctr"/>
              <a:endParaRPr lang="fr-FR" sz="1400" b="1" dirty="0" smtClean="0">
                <a:solidFill>
                  <a:srgbClr val="C00000"/>
                </a:solidFill>
                <a:latin typeface="+mn-lt"/>
              </a:endParaRPr>
            </a:p>
          </p:txBody>
        </p:sp>
      </p:grpSp>
      <p:grpSp>
        <p:nvGrpSpPr>
          <p:cNvPr id="88" name="Groupe 87"/>
          <p:cNvGrpSpPr/>
          <p:nvPr/>
        </p:nvGrpSpPr>
        <p:grpSpPr>
          <a:xfrm>
            <a:off x="3015687" y="1394814"/>
            <a:ext cx="636125" cy="938097"/>
            <a:chOff x="3015687" y="1394814"/>
            <a:chExt cx="636125" cy="938097"/>
          </a:xfrm>
        </p:grpSpPr>
        <p:pic>
          <p:nvPicPr>
            <p:cNvPr id="81" name="Image 80" descr="Protection Chimique.jpg"/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3015687" y="1394814"/>
              <a:ext cx="636125" cy="638281"/>
            </a:xfrm>
            <a:prstGeom prst="rect">
              <a:avLst/>
            </a:prstGeom>
          </p:spPr>
        </p:pic>
        <p:sp>
          <p:nvSpPr>
            <p:cNvPr id="84" name="ZoneTexte 83"/>
            <p:cNvSpPr txBox="1"/>
            <p:nvPr/>
          </p:nvSpPr>
          <p:spPr>
            <a:xfrm>
              <a:off x="3015687" y="2025134"/>
              <a:ext cx="630099" cy="307777"/>
            </a:xfrm>
            <a:prstGeom prst="rect">
              <a:avLst/>
            </a:prstGeom>
            <a:noFill/>
          </p:spPr>
          <p:txBody>
            <a:bodyPr wrap="square" lIns="36000" rIns="36000" rtlCol="0">
              <a:spAutoFit/>
            </a:bodyPr>
            <a:lstStyle/>
            <a:p>
              <a:pPr algn="ctr"/>
              <a:endParaRPr lang="fr-FR" sz="1400" b="1" dirty="0" smtClean="0">
                <a:solidFill>
                  <a:srgbClr val="C00000"/>
                </a:solidFill>
                <a:latin typeface="+mn-lt"/>
              </a:endParaRPr>
            </a:p>
          </p:txBody>
        </p:sp>
      </p:grpSp>
      <p:grpSp>
        <p:nvGrpSpPr>
          <p:cNvPr id="89" name="Groupe 88"/>
          <p:cNvGrpSpPr/>
          <p:nvPr/>
        </p:nvGrpSpPr>
        <p:grpSpPr>
          <a:xfrm>
            <a:off x="4285815" y="1391303"/>
            <a:ext cx="644909" cy="950508"/>
            <a:chOff x="4285815" y="1391303"/>
            <a:chExt cx="644909" cy="950508"/>
          </a:xfrm>
        </p:grpSpPr>
        <p:pic>
          <p:nvPicPr>
            <p:cNvPr id="82" name="Image 81" descr="Risque Coupures.jpg"/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4285815" y="1391303"/>
              <a:ext cx="644909" cy="642731"/>
            </a:xfrm>
            <a:prstGeom prst="rect">
              <a:avLst/>
            </a:prstGeom>
          </p:spPr>
        </p:pic>
        <p:sp>
          <p:nvSpPr>
            <p:cNvPr id="85" name="ZoneTexte 84"/>
            <p:cNvSpPr txBox="1"/>
            <p:nvPr/>
          </p:nvSpPr>
          <p:spPr>
            <a:xfrm>
              <a:off x="4285815" y="2034034"/>
              <a:ext cx="630099" cy="307777"/>
            </a:xfrm>
            <a:prstGeom prst="rect">
              <a:avLst/>
            </a:prstGeom>
            <a:noFill/>
          </p:spPr>
          <p:txBody>
            <a:bodyPr wrap="square" lIns="36000" rIns="36000" rtlCol="0">
              <a:spAutoFit/>
            </a:bodyPr>
            <a:lstStyle/>
            <a:p>
              <a:pPr algn="ctr"/>
              <a:endParaRPr lang="fr-FR" sz="1400" b="1" dirty="0" smtClean="0">
                <a:solidFill>
                  <a:srgbClr val="C00000"/>
                </a:solidFill>
                <a:latin typeface="+mn-lt"/>
              </a:endParaRPr>
            </a:p>
          </p:txBody>
        </p:sp>
      </p:grpSp>
      <p:pic>
        <p:nvPicPr>
          <p:cNvPr id="58" name="Image 57" descr="Encadrement.jp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675339" y="5338967"/>
            <a:ext cx="648886" cy="564341"/>
          </a:xfrm>
          <a:prstGeom prst="rect">
            <a:avLst/>
          </a:prstGeom>
        </p:spPr>
      </p:pic>
      <p:pic>
        <p:nvPicPr>
          <p:cNvPr id="63" name="Image 62" descr="Logisticien1.jpg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5560369" y="4452685"/>
            <a:ext cx="609355" cy="564315"/>
          </a:xfrm>
          <a:prstGeom prst="rect">
            <a:avLst/>
          </a:prstGeom>
        </p:spPr>
      </p:pic>
      <p:pic>
        <p:nvPicPr>
          <p:cNvPr id="64" name="Image 63" descr="Magasinier.jpg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743075" y="5367542"/>
            <a:ext cx="393322" cy="537959"/>
          </a:xfrm>
          <a:prstGeom prst="rect">
            <a:avLst/>
          </a:prstGeom>
        </p:spPr>
      </p:pic>
      <p:pic>
        <p:nvPicPr>
          <p:cNvPr id="69" name="Image 68" descr="Mecanicien 2.jpg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493310" y="4514537"/>
            <a:ext cx="791765" cy="476321"/>
          </a:xfrm>
          <a:prstGeom prst="rect">
            <a:avLst/>
          </a:prstGeom>
        </p:spPr>
      </p:pic>
      <p:pic>
        <p:nvPicPr>
          <p:cNvPr id="70" name="Image 69" descr="Picto cuir.jpg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612394" y="6440314"/>
            <a:ext cx="504825" cy="609600"/>
          </a:xfrm>
          <a:prstGeom prst="rect">
            <a:avLst/>
          </a:prstGeom>
        </p:spPr>
      </p:pic>
      <p:pic>
        <p:nvPicPr>
          <p:cNvPr id="71" name="Image 70" descr="Tuyauteur.jpg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2720484" y="4452685"/>
            <a:ext cx="537066" cy="542925"/>
          </a:xfrm>
          <a:prstGeom prst="rect">
            <a:avLst/>
          </a:prstGeom>
        </p:spPr>
      </p:pic>
      <p:pic>
        <p:nvPicPr>
          <p:cNvPr id="72" name="Image 71" descr="Usineur.jpg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493310" y="5367407"/>
            <a:ext cx="803776" cy="590410"/>
          </a:xfrm>
          <a:prstGeom prst="rect">
            <a:avLst/>
          </a:prstGeom>
        </p:spPr>
      </p:pic>
      <p:pic>
        <p:nvPicPr>
          <p:cNvPr id="73" name="Image 72" descr="Monteur.jpg"/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1623968" y="4514537"/>
            <a:ext cx="651277" cy="412843"/>
          </a:xfrm>
          <a:prstGeom prst="rect">
            <a:avLst/>
          </a:prstGeom>
        </p:spPr>
      </p:pic>
      <p:pic>
        <p:nvPicPr>
          <p:cNvPr id="79" name="Image 78" descr="Soudeur.jpg"/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4781551" y="4447933"/>
            <a:ext cx="468669" cy="614973"/>
          </a:xfrm>
          <a:prstGeom prst="rect">
            <a:avLst/>
          </a:prstGeom>
        </p:spPr>
      </p:pic>
      <p:pic>
        <p:nvPicPr>
          <p:cNvPr id="51" name="Image 50" descr="Electricien2.jpg"/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3923670" y="4452685"/>
            <a:ext cx="486582" cy="610221"/>
          </a:xfrm>
          <a:prstGeom prst="rect">
            <a:avLst/>
          </a:prstGeom>
        </p:spPr>
      </p:pic>
      <p:pic>
        <p:nvPicPr>
          <p:cNvPr id="61" name="Image 60" descr="Picto Textile.jpg"/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1644807" y="6440314"/>
            <a:ext cx="514350" cy="5143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1732</TotalTime>
  <Words>146</Words>
  <Application>Microsoft Office PowerPoint</Application>
  <PresentationFormat>Affichage à l'écran (4:3)</PresentationFormat>
  <Paragraphs>45</Paragraphs>
  <Slides>2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Présentation PowerPoint</vt:lpstr>
    </vt:vector>
  </TitlesOfParts>
  <Company>St John's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Bruno Fradin</dc:creator>
  <cp:lastModifiedBy>FIPROTEC REIMS</cp:lastModifiedBy>
  <cp:revision>179</cp:revision>
  <cp:lastPrinted>2016-07-27T13:43:13Z</cp:lastPrinted>
  <dcterms:created xsi:type="dcterms:W3CDTF">2012-05-23T11:28:55Z</dcterms:created>
  <dcterms:modified xsi:type="dcterms:W3CDTF">2016-07-27T13:44:25Z</dcterms:modified>
</cp:coreProperties>
</file>